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0" r:id="rId1"/>
  </p:sldMasterIdLst>
  <p:notesMasterIdLst>
    <p:notesMasterId r:id="rId18"/>
  </p:notesMasterIdLst>
  <p:sldIdLst>
    <p:sldId id="256" r:id="rId2"/>
    <p:sldId id="283" r:id="rId3"/>
    <p:sldId id="284" r:id="rId4"/>
    <p:sldId id="268" r:id="rId5"/>
    <p:sldId id="257" r:id="rId6"/>
    <p:sldId id="270" r:id="rId7"/>
    <p:sldId id="280" r:id="rId8"/>
    <p:sldId id="273" r:id="rId9"/>
    <p:sldId id="276" r:id="rId10"/>
    <p:sldId id="277" r:id="rId11"/>
    <p:sldId id="279" r:id="rId12"/>
    <p:sldId id="282" r:id="rId13"/>
    <p:sldId id="286" r:id="rId14"/>
    <p:sldId id="289" r:id="rId15"/>
    <p:sldId id="281" r:id="rId16"/>
    <p:sldId id="285" r:id="rId17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00FF00"/>
    <a:srgbClr val="6699FF"/>
    <a:srgbClr val="9966FF"/>
    <a:srgbClr val="FF0000"/>
    <a:srgbClr val="BDBD41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57" autoAdjust="0"/>
    <p:restoredTop sz="93928" autoAdjust="0"/>
  </p:normalViewPr>
  <p:slideViewPr>
    <p:cSldViewPr>
      <p:cViewPr varScale="1">
        <p:scale>
          <a:sx n="72" d="100"/>
          <a:sy n="72" d="100"/>
        </p:scale>
        <p:origin x="57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&#1044;&#1080;&#1072;&#1075;&#1088;&#1072;&#1084;&#1084;&#1072;%20&#1074;%20Microsoft%20PowerPoint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Post\&#1073;&#1102;&#1076;&#1078;&#1077;&#1090;%20&#1076;&#1083;&#1103;%20&#1075;&#1088;&#1072;&#1078;&#1076;&#1072;&#1085;%20&#1090;&#1072;&#1073;&#1083;%203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Post\&#1073;&#1102;&#1076;&#1078;&#1077;&#1090;%20&#1076;&#1083;&#1103;%20&#1075;&#1088;&#1072;&#1078;&#1076;&#1072;&#1085;%20&#1090;&#1072;&#1073;&#1083;%203.xlsx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624328778283896"/>
          <c:y val="7.1462615264970553E-2"/>
          <c:w val="0.52463801399825016"/>
          <c:h val="0.832619568387284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'[Диаграмма в Microsoft PowerPoint]Лист1'!$A$3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'[Диаграмма в Microsoft PowerPoint]Лист1'!$B$1:$C$1</c:f>
              <c:strCache>
                <c:ptCount val="2"/>
                <c:pt idx="0">
                  <c:v>2024 год</c:v>
                </c:pt>
                <c:pt idx="1">
                  <c:v>2025год</c:v>
                </c:pt>
              </c:strCache>
            </c:strRef>
          </c:cat>
          <c:val>
            <c:numRef>
              <c:f>'[Диаграмма в Microsoft PowerPoint]Лист1'!$B$2:$C$2</c:f>
              <c:numCache>
                <c:formatCode>0.0</c:formatCode>
                <c:ptCount val="2"/>
                <c:pt idx="0">
                  <c:v>127183.8</c:v>
                </c:pt>
                <c:pt idx="1">
                  <c:v>154179.29999999999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03-4CF4-9AFE-16C3CC310532}"/>
            </c:ext>
          </c:extLst>
        </c:ser>
        <c:ser>
          <c:idx val="1"/>
          <c:order val="1"/>
          <c:tx>
            <c:strRef>
              <c:f>'[Диаграмма в Microsoft PowerPoint]Лист1'!$A$2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'[Диаграмма в Microsoft PowerPoint]Лист1'!$B$1:$C$1</c:f>
              <c:strCache>
                <c:ptCount val="2"/>
                <c:pt idx="0">
                  <c:v>2024 год</c:v>
                </c:pt>
                <c:pt idx="1">
                  <c:v>2025год</c:v>
                </c:pt>
              </c:strCache>
            </c:strRef>
          </c:cat>
          <c:val>
            <c:numRef>
              <c:f>'[Диаграмма в Microsoft PowerPoint]Лист1'!$B$3:$C$3</c:f>
              <c:numCache>
                <c:formatCode>General</c:formatCode>
                <c:ptCount val="2"/>
                <c:pt idx="0" formatCode="0.00">
                  <c:v>100022.5</c:v>
                </c:pt>
                <c:pt idx="1">
                  <c:v>121147.2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03-4CF4-9AFE-16C3CC3105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4472064"/>
        <c:axId val="114473600"/>
        <c:axId val="0"/>
      </c:bar3DChart>
      <c:catAx>
        <c:axId val="1144720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4473600"/>
        <c:crosses val="autoZero"/>
        <c:auto val="1"/>
        <c:lblAlgn val="ctr"/>
        <c:lblOffset val="100"/>
        <c:noMultiLvlLbl val="0"/>
      </c:catAx>
      <c:valAx>
        <c:axId val="11447360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1447206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1.5470868733883369E-2"/>
                  <c:y val="-5.2910787690256637E-2"/>
                </c:manualLayout>
              </c:layout>
              <c:tx>
                <c:rich>
                  <a:bodyPr/>
                  <a:lstStyle/>
                  <a:p>
                    <a:pPr>
                      <a:defRPr sz="1796"/>
                    </a:pPr>
                    <a:r>
                      <a:rPr lang="en-US" dirty="0" smtClean="0"/>
                      <a:t>92760,2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289-44BB-857B-91187345601F}"/>
                </c:ext>
              </c:extLst>
            </c:dLbl>
            <c:dLbl>
              <c:idx val="1"/>
              <c:layout>
                <c:manualLayout>
                  <c:x val="2.165942216603969E-2"/>
                  <c:y val="-7.0544469964766529E-2"/>
                </c:manualLayout>
              </c:layout>
              <c:tx>
                <c:rich>
                  <a:bodyPr/>
                  <a:lstStyle/>
                  <a:p>
                    <a:pPr>
                      <a:defRPr sz="1796"/>
                    </a:pPr>
                    <a:r>
                      <a:rPr lang="en-US" dirty="0" smtClean="0"/>
                      <a:t>100022,5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289-44BB-857B-91187345601F}"/>
                </c:ext>
              </c:extLst>
            </c:dLbl>
            <c:dLbl>
              <c:idx val="2"/>
              <c:layout>
                <c:manualLayout>
                  <c:x val="1.7017255821745687E-2"/>
                  <c:y val="-7.6422963661504098E-2"/>
                </c:manualLayout>
              </c:layout>
              <c:tx>
                <c:rich>
                  <a:bodyPr/>
                  <a:lstStyle/>
                  <a:p>
                    <a:pPr>
                      <a:defRPr sz="1796"/>
                    </a:pPr>
                    <a:r>
                      <a:rPr lang="en-US" dirty="0" smtClean="0"/>
                      <a:t>121147,2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289-44BB-857B-91187345601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Лист2!$B$47:$B$49</c:f>
              <c:strCache>
                <c:ptCount val="3"/>
                <c:pt idx="0">
                  <c:v>2023 год</c:v>
                </c:pt>
                <c:pt idx="1">
                  <c:v>2024 год</c:v>
                </c:pt>
                <c:pt idx="2">
                  <c:v>2025 год</c:v>
                </c:pt>
              </c:strCache>
            </c:strRef>
          </c:cat>
          <c:val>
            <c:numRef>
              <c:f>Лист2!$C$47:$C$49</c:f>
              <c:numCache>
                <c:formatCode>0.0</c:formatCode>
                <c:ptCount val="3"/>
                <c:pt idx="0" formatCode="General">
                  <c:v>92760.2</c:v>
                </c:pt>
                <c:pt idx="1">
                  <c:v>100022.5</c:v>
                </c:pt>
                <c:pt idx="2">
                  <c:v>121147.2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289-44BB-857B-9118734560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0402816"/>
        <c:axId val="50404352"/>
        <c:axId val="0"/>
      </c:bar3DChart>
      <c:catAx>
        <c:axId val="50402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96"/>
            </a:pPr>
            <a:endParaRPr lang="ru-RU"/>
          </a:p>
        </c:txPr>
        <c:crossAx val="50404352"/>
        <c:crosses val="autoZero"/>
        <c:auto val="1"/>
        <c:lblAlgn val="ctr"/>
        <c:lblOffset val="100"/>
        <c:noMultiLvlLbl val="0"/>
      </c:catAx>
      <c:valAx>
        <c:axId val="504043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0402816"/>
        <c:crosses val="autoZero"/>
        <c:crossBetween val="between"/>
      </c:valAx>
      <c:spPr>
        <a:noFill/>
        <a:ln w="25398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7.1988407699037624E-2"/>
          <c:y val="2.9169178421403007E-2"/>
          <c:w val="0.89745603674540686"/>
          <c:h val="0.54998243667999047"/>
        </c:manualLayout>
      </c:layout>
      <c:bar3DChart>
        <c:barDir val="col"/>
        <c:grouping val="stack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4"/>
        <c:shape val="cylinder"/>
        <c:axId val="127904000"/>
        <c:axId val="127905792"/>
        <c:axId val="0"/>
      </c:bar3DChart>
      <c:catAx>
        <c:axId val="12790400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crossAx val="127905792"/>
        <c:crosses val="autoZero"/>
        <c:auto val="1"/>
        <c:lblAlgn val="ctr"/>
        <c:lblOffset val="100"/>
        <c:noMultiLvlLbl val="0"/>
      </c:catAx>
      <c:valAx>
        <c:axId val="127905792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crossAx val="12790400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41643285214348208"/>
          <c:y val="0.15340176869136227"/>
          <c:w val="0"/>
          <c:h val="0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Лист1!$A$6</c:f>
              <c:strCache>
                <c:ptCount val="1"/>
                <c:pt idx="0">
                  <c:v>налог на доходы физических лиц - 51,1%</c:v>
                </c:pt>
              </c:strCache>
            </c:strRef>
          </c:tx>
          <c:invertIfNegative val="0"/>
          <c:val>
            <c:numRef>
              <c:f>Лист1!$B$6</c:f>
              <c:numCache>
                <c:formatCode>0.0</c:formatCode>
                <c:ptCount val="1"/>
                <c:pt idx="0">
                  <c:v>51.1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71-42BF-974C-6B1A928CB11F}"/>
            </c:ext>
          </c:extLst>
        </c:ser>
        <c:ser>
          <c:idx val="1"/>
          <c:order val="1"/>
          <c:tx>
            <c:strRef>
              <c:f>Лист1!$A$7</c:f>
              <c:strCache>
                <c:ptCount val="1"/>
                <c:pt idx="0">
                  <c:v>налог на имущество физических лиц - 18,9%</c:v>
                </c:pt>
              </c:strCache>
            </c:strRef>
          </c:tx>
          <c:invertIfNegative val="0"/>
          <c:val>
            <c:numRef>
              <c:f>Лист1!$B$7</c:f>
              <c:numCache>
                <c:formatCode>0.0</c:formatCode>
                <c:ptCount val="1"/>
                <c:pt idx="0">
                  <c:v>18.899999999999999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71-42BF-974C-6B1A928CB11F}"/>
            </c:ext>
          </c:extLst>
        </c:ser>
        <c:ser>
          <c:idx val="2"/>
          <c:order val="2"/>
          <c:tx>
            <c:strRef>
              <c:f>Лист1!$A$8</c:f>
              <c:strCache>
                <c:ptCount val="1"/>
                <c:pt idx="0">
                  <c:v>земельный налог с организаций и физических лиц - 10,8%</c:v>
                </c:pt>
              </c:strCache>
            </c:strRef>
          </c:tx>
          <c:invertIfNegative val="0"/>
          <c:val>
            <c:numRef>
              <c:f>Лист1!$B$8</c:f>
              <c:numCache>
                <c:formatCode>0.0</c:formatCode>
                <c:ptCount val="1"/>
                <c:pt idx="0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771-42BF-974C-6B1A928CB11F}"/>
            </c:ext>
          </c:extLst>
        </c:ser>
        <c:ser>
          <c:idx val="3"/>
          <c:order val="3"/>
          <c:tx>
            <c:strRef>
              <c:f>Лист1!$A$9</c:f>
              <c:strCache>
                <c:ptCount val="1"/>
                <c:pt idx="0">
                  <c:v>доходы от компенсации затрат бюджетов городских поселений-5,6%</c:v>
                </c:pt>
              </c:strCache>
            </c:strRef>
          </c:tx>
          <c:invertIfNegative val="0"/>
          <c:val>
            <c:numRef>
              <c:f>Лист1!$B$9</c:f>
              <c:numCache>
                <c:formatCode>0.0</c:formatCode>
                <c:ptCount val="1"/>
                <c:pt idx="0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771-42BF-974C-6B1A928CB11F}"/>
            </c:ext>
          </c:extLst>
        </c:ser>
        <c:ser>
          <c:idx val="4"/>
          <c:order val="4"/>
          <c:tx>
            <c:strRef>
              <c:f>Лист1!$A$10</c:f>
              <c:strCache>
                <c:ptCount val="1"/>
                <c:pt idx="0">
                  <c:v>Доходы от использования имущества- 5,6%</c:v>
                </c:pt>
              </c:strCache>
            </c:strRef>
          </c:tx>
          <c:invertIfNegative val="0"/>
          <c:val>
            <c:numRef>
              <c:f>Лист1!$B$10</c:f>
              <c:numCache>
                <c:formatCode>0.0</c:formatCode>
                <c:ptCount val="1"/>
                <c:pt idx="0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771-42BF-974C-6B1A928CB11F}"/>
            </c:ext>
          </c:extLst>
        </c:ser>
        <c:ser>
          <c:idx val="5"/>
          <c:order val="5"/>
          <c:tx>
            <c:strRef>
              <c:f>Лист1!$A$11</c:f>
              <c:strCache>
                <c:ptCount val="1"/>
                <c:pt idx="0">
                  <c:v>доходы от уплаты акцизов -5,4%</c:v>
                </c:pt>
              </c:strCache>
            </c:strRef>
          </c:tx>
          <c:invertIfNegative val="0"/>
          <c:val>
            <c:numRef>
              <c:f>Лист1!$B$11</c:f>
              <c:numCache>
                <c:formatCode>0.0</c:formatCode>
                <c:ptCount val="1"/>
                <c:pt idx="0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771-42BF-974C-6B1A928CB11F}"/>
            </c:ext>
          </c:extLst>
        </c:ser>
        <c:ser>
          <c:idx val="6"/>
          <c:order val="6"/>
          <c:tx>
            <c:strRef>
              <c:f>Лист1!$A$12</c:f>
              <c:strCache>
                <c:ptCount val="1"/>
                <c:pt idx="0">
                  <c:v> доходы  от продажи мат. и немат. активов - 1,5%</c:v>
                </c:pt>
              </c:strCache>
            </c:strRef>
          </c:tx>
          <c:invertIfNegative val="0"/>
          <c:val>
            <c:numRef>
              <c:f>Лист1!$B$12</c:f>
              <c:numCache>
                <c:formatCode>0.0</c:formatCode>
                <c:ptCount val="1"/>
                <c:pt idx="0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771-42BF-974C-6B1A928CB11F}"/>
            </c:ext>
          </c:extLst>
        </c:ser>
        <c:ser>
          <c:idx val="7"/>
          <c:order val="7"/>
          <c:tx>
            <c:strRef>
              <c:f>Лист1!$A$13</c:f>
              <c:strCache>
                <c:ptCount val="1"/>
                <c:pt idx="0">
                  <c:v>прочие неналоговые доходы   - 0,9%</c:v>
                </c:pt>
              </c:strCache>
            </c:strRef>
          </c:tx>
          <c:invertIfNegative val="0"/>
          <c:val>
            <c:numRef>
              <c:f>Лист1!$B$13</c:f>
              <c:numCache>
                <c:formatCode>0.0</c:formatCode>
                <c:ptCount val="1"/>
                <c:pt idx="0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771-42BF-974C-6B1A928CB1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7968384"/>
        <c:axId val="127969920"/>
        <c:axId val="0"/>
      </c:bar3DChart>
      <c:catAx>
        <c:axId val="127968384"/>
        <c:scaling>
          <c:orientation val="minMax"/>
        </c:scaling>
        <c:delete val="0"/>
        <c:axPos val="b"/>
        <c:majorTickMark val="out"/>
        <c:minorTickMark val="none"/>
        <c:tickLblPos val="nextTo"/>
        <c:crossAx val="127969920"/>
        <c:crosses val="autoZero"/>
        <c:auto val="1"/>
        <c:lblAlgn val="ctr"/>
        <c:lblOffset val="100"/>
        <c:noMultiLvlLbl val="0"/>
      </c:catAx>
      <c:valAx>
        <c:axId val="127969920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crossAx val="12796838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8.0555555555555561E-2"/>
          <c:y val="2.5772913816689468E-2"/>
          <c:w val="0.84166666666666667"/>
          <c:h val="0.97422712608415873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0261706488966263E-2"/>
          <c:y val="8.4341569372793926E-2"/>
          <c:w val="0.89918264391899139"/>
          <c:h val="0.49481002805683771"/>
        </c:manualLayout>
      </c:layout>
      <c:bar3DChart>
        <c:barDir val="col"/>
        <c:grouping val="stack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0FF3-4063-AB20-1BC0668ABA9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0FF3-4063-AB20-1BC0668ABA9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0FF3-4063-AB20-1BC0668ABA9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7-0FF3-4063-AB20-1BC0668ABA9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9-0FF3-4063-AB20-1BC0668ABA99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B-0FF3-4063-AB20-1BC0668ABA99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D-0FF3-4063-AB20-1BC0668ABA99}"/>
              </c:ext>
            </c:extLst>
          </c:dPt>
          <c:dLbls>
            <c:dLbl>
              <c:idx val="0"/>
              <c:layout>
                <c:manualLayout>
                  <c:x val="1.3917910567927474E-2"/>
                  <c:y val="-0.2627257527920300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0FF3-4063-AB20-1BC0668ABA99}"/>
                </c:ext>
              </c:extLst>
            </c:dLbl>
            <c:dLbl>
              <c:idx val="1"/>
              <c:layout>
                <c:manualLayout>
                  <c:x val="1.1134276927040561E-2"/>
                  <c:y val="-0.241707692568667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FF3-4063-AB20-1BC0668ABA99}"/>
                </c:ext>
              </c:extLst>
            </c:dLbl>
            <c:dLbl>
              <c:idx val="2"/>
              <c:layout>
                <c:manualLayout>
                  <c:x val="1.3917910567927474E-2"/>
                  <c:y val="-0.123481103812254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FF3-4063-AB20-1BC0668ABA99}"/>
                </c:ext>
              </c:extLst>
            </c:dLbl>
            <c:dLbl>
              <c:idx val="3"/>
              <c:layout>
                <c:manualLayout>
                  <c:x val="1.3917910567927535E-2"/>
                  <c:y val="-8.9326755949290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FF3-4063-AB20-1BC0668ABA99}"/>
                </c:ext>
              </c:extLst>
            </c:dLbl>
            <c:dLbl>
              <c:idx val="4"/>
              <c:layout>
                <c:manualLayout>
                  <c:x val="1.604225238716326E-2"/>
                  <c:y val="-7.8817725837609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FF3-4063-AB20-1BC0668ABA99}"/>
                </c:ext>
              </c:extLst>
            </c:dLbl>
            <c:dLbl>
              <c:idx val="5"/>
              <c:layout>
                <c:manualLayout>
                  <c:x val="1.4406260567122362E-2"/>
                  <c:y val="-7.093595325384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FF3-4063-AB20-1BC0668ABA99}"/>
                </c:ext>
              </c:extLst>
            </c:dLbl>
            <c:dLbl>
              <c:idx val="6"/>
              <c:layout>
                <c:manualLayout>
                  <c:x val="1.3917910567927474E-2"/>
                  <c:y val="-7.61904683096887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0FF3-4063-AB20-1BC0668ABA99}"/>
                </c:ext>
              </c:extLst>
            </c:dLbl>
            <c:dLbl>
              <c:idx val="7"/>
              <c:layout>
                <c:manualLayout>
                  <c:x val="1.3917910567927474E-2"/>
                  <c:y val="-6.3054180670087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0FF3-4063-AB20-1BC0668ABA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Лист1!$A$6:$A$14</c:f>
              <c:strCache>
                <c:ptCount val="9"/>
                <c:pt idx="0">
                  <c:v>налог на доходы физических лиц - 51,1%</c:v>
                </c:pt>
                <c:pt idx="1">
                  <c:v>налог на имущество физических лиц - 18,9%</c:v>
                </c:pt>
                <c:pt idx="2">
                  <c:v>земельный налог с организаций и физических лиц - 10,8%</c:v>
                </c:pt>
                <c:pt idx="3">
                  <c:v>доходы от компенсации затрат бюджетов городских поселений-5,6%</c:v>
                </c:pt>
                <c:pt idx="4">
                  <c:v>Доходы от использования имущества- 5,6%</c:v>
                </c:pt>
                <c:pt idx="5">
                  <c:v>доходы от уплаты акцизов -5,4%</c:v>
                </c:pt>
                <c:pt idx="6">
                  <c:v> доходы  от продажи мат. и немат. активов - 1,5%</c:v>
                </c:pt>
                <c:pt idx="7">
                  <c:v>прочие неналоговые доходы   - 0,9%</c:v>
                </c:pt>
                <c:pt idx="8">
                  <c:v>штрафы, санкции, возмещение ущерба -0,05%</c:v>
                </c:pt>
              </c:strCache>
            </c:strRef>
          </c:cat>
          <c:val>
            <c:numRef>
              <c:f>Лист1!$B$6:$B$14</c:f>
              <c:numCache>
                <c:formatCode>0.0</c:formatCode>
                <c:ptCount val="9"/>
                <c:pt idx="0">
                  <c:v>51.1</c:v>
                </c:pt>
                <c:pt idx="1">
                  <c:v>18.899999999999999</c:v>
                </c:pt>
                <c:pt idx="2">
                  <c:v>10.8</c:v>
                </c:pt>
                <c:pt idx="3">
                  <c:v>5.6</c:v>
                </c:pt>
                <c:pt idx="4">
                  <c:v>5.6</c:v>
                </c:pt>
                <c:pt idx="5">
                  <c:v>5.4</c:v>
                </c:pt>
                <c:pt idx="6">
                  <c:v>1.5</c:v>
                </c:pt>
                <c:pt idx="7">
                  <c:v>0.9</c:v>
                </c:pt>
                <c:pt idx="8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0FF3-4063-AB20-1BC0668ABA9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4"/>
        <c:shape val="cylinder"/>
        <c:axId val="127977344"/>
        <c:axId val="128667008"/>
        <c:axId val="0"/>
      </c:bar3DChart>
      <c:catAx>
        <c:axId val="1279773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crossAx val="128667008"/>
        <c:crosses val="autoZero"/>
        <c:auto val="1"/>
        <c:lblAlgn val="ctr"/>
        <c:lblOffset val="100"/>
        <c:noMultiLvlLbl val="0"/>
      </c:catAx>
      <c:valAx>
        <c:axId val="128667008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2797734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5"/>
      <c:hPercent val="61"/>
      <c:rotY val="10"/>
      <c:depthPercent val="8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3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Sheet1!$B$2:$C$2</c:f>
              <c:numCache>
                <c:formatCode>#,##0.0</c:formatCode>
                <c:ptCount val="2"/>
                <c:pt idx="0">
                  <c:v>227759.4</c:v>
                </c:pt>
                <c:pt idx="1">
                  <c:v>237082.6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A5-4A57-9017-68A4C330E8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gapDepth val="55"/>
        <c:shape val="box"/>
        <c:axId val="52610944"/>
        <c:axId val="52612480"/>
        <c:axId val="0"/>
      </c:bar3DChart>
      <c:catAx>
        <c:axId val="5261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803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2612480"/>
        <c:crosses val="autoZero"/>
        <c:auto val="1"/>
        <c:lblAlgn val="ctr"/>
        <c:lblOffset val="100"/>
        <c:noMultiLvlLbl val="0"/>
      </c:catAx>
      <c:valAx>
        <c:axId val="52612480"/>
        <c:scaling>
          <c:orientation val="minMax"/>
        </c:scaling>
        <c:delete val="0"/>
        <c:axPos val="l"/>
        <c:majorGridlines/>
        <c:numFmt formatCode="#,##0.0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803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2610944"/>
        <c:crosses val="autoZero"/>
        <c:crossBetween val="between"/>
      </c:valAx>
      <c:spPr>
        <a:noFill/>
        <a:ln w="25436">
          <a:noFill/>
        </a:ln>
      </c:spPr>
    </c:plotArea>
    <c:plotVisOnly val="1"/>
    <c:dispBlanksAs val="gap"/>
    <c:showDLblsOverMax val="0"/>
  </c:chart>
  <c:txPr>
    <a:bodyPr/>
    <a:lstStyle/>
    <a:p>
      <a:pPr>
        <a:defRPr sz="1803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rotY val="16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999605024892828"/>
          <c:y val="0.11057275629236632"/>
          <c:w val="0.84395234812175779"/>
          <c:h val="0.7397870592262924"/>
        </c:manualLayout>
      </c:layout>
      <c:pie3DChart>
        <c:varyColors val="1"/>
        <c:ser>
          <c:idx val="0"/>
          <c:order val="0"/>
          <c:tx>
            <c:strRef>
              <c:f>Sheet1!$A$1</c:f>
              <c:strCache>
                <c:ptCount val="1"/>
                <c:pt idx="0">
                  <c:v>2025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94C3-4DF9-8A1C-83E3F17838CC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94C3-4DF9-8A1C-83E3F17838CC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5-94C3-4DF9-8A1C-83E3F17838CC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7-94C3-4DF9-8A1C-83E3F17838CC}"/>
              </c:ext>
            </c:extLst>
          </c:dPt>
          <c:dPt>
            <c:idx val="4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9-94C3-4DF9-8A1C-83E3F17838CC}"/>
              </c:ext>
            </c:extLst>
          </c:dPt>
          <c:dPt>
            <c:idx val="5"/>
            <c:bubble3D val="0"/>
            <c:spPr>
              <a:solidFill>
                <a:srgbClr val="FF7C80"/>
              </a:solidFill>
            </c:spPr>
            <c:extLst>
              <c:ext xmlns:c16="http://schemas.microsoft.com/office/drawing/2014/chart" uri="{C3380CC4-5D6E-409C-BE32-E72D297353CC}">
                <c16:uniqueId val="{0000000B-94C3-4DF9-8A1C-83E3F17838CC}"/>
              </c:ext>
            </c:extLst>
          </c:dPt>
          <c:dPt>
            <c:idx val="6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D-94C3-4DF9-8A1C-83E3F17838CC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E-94C3-4DF9-8A1C-83E3F17838CC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F-94C3-4DF9-8A1C-83E3F17838CC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10-94C3-4DF9-8A1C-83E3F17838CC}"/>
              </c:ext>
            </c:extLst>
          </c:dPt>
          <c:dLbls>
            <c:dLbl>
              <c:idx val="0"/>
              <c:layout>
                <c:manualLayout>
                  <c:x val="-0.15646350443259879"/>
                  <c:y val="0.1441753561049343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4C3-4DF9-8A1C-83E3F17838CC}"/>
                </c:ext>
              </c:extLst>
            </c:dLbl>
            <c:dLbl>
              <c:idx val="1"/>
              <c:layout>
                <c:manualLayout>
                  <c:x val="-0.21538405758084192"/>
                  <c:y val="2.7648362374976209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4C3-4DF9-8A1C-83E3F17838CC}"/>
                </c:ext>
              </c:extLst>
            </c:dLbl>
            <c:dLbl>
              <c:idx val="2"/>
              <c:layout>
                <c:manualLayout>
                  <c:x val="9.5800888100180753E-2"/>
                  <c:y val="5.3291821742028664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4C3-4DF9-8A1C-83E3F17838CC}"/>
                </c:ext>
              </c:extLst>
            </c:dLbl>
            <c:dLbl>
              <c:idx val="3"/>
              <c:layout>
                <c:manualLayout>
                  <c:x val="-0.10708535232586604"/>
                  <c:y val="-0.1780281386608959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4C3-4DF9-8A1C-83E3F17838CC}"/>
                </c:ext>
              </c:extLst>
            </c:dLbl>
            <c:dLbl>
              <c:idx val="4"/>
              <c:layout>
                <c:manualLayout>
                  <c:x val="9.1787444850742417E-2"/>
                  <c:y val="-2.8257786658250274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94C3-4DF9-8A1C-83E3F17838CC}"/>
                </c:ext>
              </c:extLst>
            </c:dLbl>
            <c:dLbl>
              <c:idx val="5"/>
              <c:layout>
                <c:manualLayout>
                  <c:x val="4.3178644988447784E-2"/>
                  <c:y val="3.6354050714018191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94C3-4DF9-8A1C-83E3F17838CC}"/>
                </c:ext>
              </c:extLst>
            </c:dLbl>
            <c:dLbl>
              <c:idx val="6"/>
              <c:layout>
                <c:manualLayout>
                  <c:x val="9.4849074097161576E-2"/>
                  <c:y val="0.1344795630340269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94C3-4DF9-8A1C-83E3F17838CC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4C3-4DF9-8A1C-83E3F17838CC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4C3-4DF9-8A1C-83E3F17838CC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4C3-4DF9-8A1C-83E3F17838CC}"/>
                </c:ext>
              </c:extLst>
            </c:dLbl>
            <c:spPr>
              <a:noFill/>
              <a:ln w="25225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94"/>
                </a:pPr>
                <a:endParaRPr lang="ru-RU"/>
              </a:p>
            </c:txPr>
            <c:showLegendKey val="1"/>
            <c:showVal val="1"/>
            <c:showCatName val="1"/>
            <c:showSerName val="0"/>
            <c:showPercent val="0"/>
            <c:showBubbleSize val="0"/>
            <c:separator>, </c:separator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Sheet1!$B$1:$B$11</c:f>
              <c:strCache>
                <c:ptCount val="8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Культура и кинемотография</c:v>
                </c:pt>
                <c:pt idx="6">
                  <c:v>Социальная политика</c:v>
                </c:pt>
                <c:pt idx="7">
                  <c:v>Физическая культура и спорт</c:v>
                </c:pt>
              </c:strCache>
            </c:strRef>
          </c:cat>
          <c:val>
            <c:numRef>
              <c:f>Sheet1!$C$1:$C$11</c:f>
              <c:numCache>
                <c:formatCode>#,##0.0</c:formatCode>
                <c:ptCount val="11"/>
                <c:pt idx="0">
                  <c:v>0.2</c:v>
                </c:pt>
                <c:pt idx="1">
                  <c:v>1</c:v>
                </c:pt>
                <c:pt idx="2">
                  <c:v>14.8</c:v>
                </c:pt>
                <c:pt idx="3">
                  <c:v>82.2</c:v>
                </c:pt>
                <c:pt idx="4">
                  <c:v>0.8</c:v>
                </c:pt>
                <c:pt idx="5">
                  <c:v>0.2</c:v>
                </c:pt>
                <c:pt idx="6">
                  <c:v>0.4</c:v>
                </c:pt>
                <c:pt idx="7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4C3-4DF9-8A1C-83E3F17838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solidFill>
          <a:srgbClr val="FFFFFF"/>
        </a:solidFill>
        <a:ln w="13051">
          <a:solidFill>
            <a:srgbClr val="FFFFFF"/>
          </a:solidFill>
          <a:prstDash val="solid"/>
        </a:ln>
      </c:spPr>
    </c:plotArea>
    <c:plotVisOnly val="1"/>
    <c:dispBlanksAs val="zero"/>
    <c:showDLblsOverMax val="0"/>
  </c:chart>
  <c:spPr>
    <a:solidFill>
      <a:srgbClr val="FFFFFF"/>
    </a:solidFill>
    <a:ln>
      <a:noFill/>
    </a:ln>
  </c:spPr>
  <c:txPr>
    <a:bodyPr/>
    <a:lstStyle/>
    <a:p>
      <a:pPr>
        <a:defRPr sz="1748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33E368E-B427-4A55-8085-91B853E1BBA8}" type="datetimeFigureOut">
              <a:rPr lang="ru-RU"/>
              <a:pPr>
                <a:defRPr/>
              </a:pPr>
              <a:t>30.04.2026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6A2A17A-6065-42AD-835E-12E9510A097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16880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9B6D4BAF-704A-4715-9577-B1CA1762911A}" type="slidenum">
              <a:rPr lang="ru-RU" altLang="ru-RU" smtClean="0">
                <a:latin typeface="Arial" charset="0"/>
              </a:rPr>
              <a:pPr>
                <a:spcBef>
                  <a:spcPct val="0"/>
                </a:spcBef>
              </a:pPr>
              <a:t>5</a:t>
            </a:fld>
            <a:endParaRPr lang="ru-RU" alt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70ED1331-B85B-46D1-9E4C-07484674492D}" type="slidenum">
              <a:rPr lang="ru-RU" altLang="ru-RU" smtClean="0">
                <a:latin typeface="Arial" charset="0"/>
              </a:rPr>
              <a:pPr>
                <a:spcBef>
                  <a:spcPct val="0"/>
                </a:spcBef>
              </a:pPr>
              <a:t>16</a:t>
            </a:fld>
            <a:endParaRPr lang="ru-RU" alt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9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ru-RU" altLang="en-US" noProof="0" smtClean="0"/>
              <a:t>Образец заголовка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ru-RU" altLang="en-US" noProof="0" smtClean="0"/>
              <a:t>Образец подзаголовка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A960B-44DC-4AB9-B527-24B51B4BCD3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0602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6B501-0F2C-4819-BE2F-E4ABD484FCA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92713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18735-F086-4EF8-AFE3-48224E14E71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73228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40AAC-57D6-43B9-BEDF-F9B0922B680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598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D1286-6487-4F8F-9612-E1757A456E4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93529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1202D-BF2A-4BA7-9EC3-907DDD9CB20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6168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5D181-67FD-4901-8417-E0ECFBD059B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28934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4DCF9-460B-4EC7-90C9-8D70F91DD2D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80439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8A69C-0CA0-4581-8F0E-2A334C4D9BC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34934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57F91-B593-4D1A-BA3E-076A59D4169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34390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A38D2-D1C2-46DD-BE81-4768D1D772F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82903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B89F4-D261-4773-8312-4F1208914EB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33472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0236C-422E-4405-9B15-4A99CDA6CFB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52487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3788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788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788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itchFamily="18" charset="0"/>
              </a:defRPr>
            </a:lvl1pPr>
          </a:lstStyle>
          <a:p>
            <a:pPr>
              <a:defRPr/>
            </a:pPr>
            <a:fld id="{08025853-9699-4BEC-80B1-ADB8FB052DF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09" r:id="rId1"/>
    <p:sldLayoutId id="2147486097" r:id="rId2"/>
    <p:sldLayoutId id="2147486098" r:id="rId3"/>
    <p:sldLayoutId id="2147486099" r:id="rId4"/>
    <p:sldLayoutId id="2147486100" r:id="rId5"/>
    <p:sldLayoutId id="2147486101" r:id="rId6"/>
    <p:sldLayoutId id="2147486102" r:id="rId7"/>
    <p:sldLayoutId id="2147486103" r:id="rId8"/>
    <p:sldLayoutId id="2147486104" r:id="rId9"/>
    <p:sldLayoutId id="2147486105" r:id="rId10"/>
    <p:sldLayoutId id="2147486106" r:id="rId11"/>
    <p:sldLayoutId id="2147486107" r:id="rId12"/>
    <p:sldLayoutId id="2147486108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268413"/>
            <a:ext cx="7848600" cy="2665412"/>
          </a:xfrm>
        </p:spPr>
        <p:txBody>
          <a:bodyPr anchor="ctr"/>
          <a:lstStyle/>
          <a:p>
            <a:pPr algn="ctr" eaLnBrk="1" hangingPunct="1"/>
            <a:r>
              <a:rPr lang="ru-RU" altLang="ru-RU" sz="4400" b="1" smtClean="0">
                <a:latin typeface="Tahoma" pitchFamily="34" charset="0"/>
              </a:rPr>
              <a:t>ИСПОЛНЕНИЕ  БЮДЖЕТА МО Дятьковское городское поселение за 2025 ГОД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7813"/>
            <a:ext cx="8208962" cy="703262"/>
          </a:xfrm>
        </p:spPr>
        <p:txBody>
          <a:bodyPr/>
          <a:lstStyle/>
          <a:p>
            <a:pPr algn="ctr" eaLnBrk="1" hangingPunct="1"/>
            <a:r>
              <a:rPr lang="ru-RU" altLang="ru-RU" sz="2400" b="1" smtClean="0"/>
              <a:t>Расходы бюджета Дятьковского городского поселения    по отраслям</a:t>
            </a:r>
          </a:p>
        </p:txBody>
      </p:sp>
      <p:graphicFrame>
        <p:nvGraphicFramePr>
          <p:cNvPr id="437251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2892599"/>
              </p:ext>
            </p:extLst>
          </p:nvPr>
        </p:nvGraphicFramePr>
        <p:xfrm>
          <a:off x="250825" y="1268413"/>
          <a:ext cx="8569325" cy="4683129"/>
        </p:xfrm>
        <a:graphic>
          <a:graphicData uri="http://schemas.openxmlformats.org/drawingml/2006/table">
            <a:tbl>
              <a:tblPr firstRow="1" lastRow="1" bandRow="1">
                <a:tableStyleId>{21E4AEA4-8DFA-4A89-87EB-49C32662AFE0}</a:tableStyleId>
              </a:tblPr>
              <a:tblGrid>
                <a:gridCol w="4824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3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8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902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Наименование отрасли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anchor="ctr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Исполнено, тыс. рублей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anchor="ctr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Темп роста, %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2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2024г.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anchor="ctr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2025г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anchor="ctr" horzOverflow="overflow"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Общегосударственные вопросы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661,72</a:t>
                      </a: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504,4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</a:t>
                      </a:r>
                    </a:p>
                  </a:txBody>
                  <a:tcPr marL="9525" marR="9525" marT="9521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Национальная оборона</a:t>
                      </a: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2072,7</a:t>
                      </a: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2462,3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118,8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1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Национальная экономика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70397,4</a:t>
                      </a: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35063,6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1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ЖКХ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152729,1</a:t>
                      </a: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194923,8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127,6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1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Охрана окружающей среды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403,1</a:t>
                      </a: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1942,8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5 раз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1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Образование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1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Культура, кинематография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465,2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1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Социальная политика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816,1</a:t>
                      </a: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889,7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1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Физическая культура и спорт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658,6</a:t>
                      </a: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830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1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4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Межбюджетные трансферты общего характера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0,8</a:t>
                      </a: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0,8</a:t>
                      </a: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9525" marR="9525" marT="9521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6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ИТОГО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227759,4</a:t>
                      </a: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237082,6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674" marB="45674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104</a:t>
                      </a:r>
                      <a:endParaRPr lang="ru-RU" sz="1600" b="0" i="0" u="none" strike="noStrike" dirty="0" smtClean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1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altLang="ru-RU" sz="2400" b="1" dirty="0" smtClean="0"/>
              <a:t>Структура расходов бюджета за </a:t>
            </a:r>
            <a:r>
              <a:rPr lang="ru-RU" altLang="ru-RU" sz="2400" b="1" dirty="0" smtClean="0"/>
              <a:t>2025</a:t>
            </a:r>
            <a:r>
              <a:rPr lang="ru-RU" altLang="ru-RU" sz="2400" b="1" dirty="0" smtClean="0"/>
              <a:t/>
            </a:r>
            <a:br>
              <a:rPr lang="ru-RU" altLang="ru-RU" sz="2400" b="1" dirty="0" smtClean="0"/>
            </a:br>
            <a:r>
              <a:rPr lang="ru-RU" altLang="ru-RU" sz="2400" b="1" dirty="0" smtClean="0"/>
              <a:t> год (%)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1733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400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1733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4000"/>
          </a:p>
        </p:txBody>
      </p:sp>
      <p:graphicFrame>
        <p:nvGraphicFramePr>
          <p:cNvPr id="2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4252502"/>
              </p:ext>
            </p:extLst>
          </p:nvPr>
        </p:nvGraphicFramePr>
        <p:xfrm>
          <a:off x="414338" y="1031875"/>
          <a:ext cx="8315325" cy="5375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 txBox="1">
            <a:spLocks noChangeArrowheads="1"/>
          </p:cNvSpPr>
          <p:nvPr/>
        </p:nvSpPr>
        <p:spPr bwMode="auto">
          <a:xfrm>
            <a:off x="395288" y="277813"/>
            <a:ext cx="8208962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solidFill>
                  <a:schemeClr val="tx2"/>
                </a:solidFill>
                <a:latin typeface="Garamond" pitchFamily="18" charset="0"/>
              </a:rPr>
              <a:t>Распределение расходов бюджета </a:t>
            </a:r>
            <a:r>
              <a:rPr lang="ru-RU" altLang="ru-RU" sz="2400" b="1" dirty="0" err="1">
                <a:solidFill>
                  <a:schemeClr val="tx2"/>
                </a:solidFill>
                <a:latin typeface="Garamond" pitchFamily="18" charset="0"/>
              </a:rPr>
              <a:t>Дятьковского</a:t>
            </a:r>
            <a:r>
              <a:rPr lang="ru-RU" altLang="ru-RU" sz="2400" b="1" dirty="0">
                <a:solidFill>
                  <a:schemeClr val="tx2"/>
                </a:solidFill>
                <a:latin typeface="Garamond" pitchFamily="18" charset="0"/>
              </a:rPr>
              <a:t> городского поселения по муниципальным программам и непрограммным направлениям деятельности за </a:t>
            </a:r>
            <a:r>
              <a:rPr lang="ru-RU" altLang="ru-RU" sz="2400" b="1" dirty="0" smtClean="0">
                <a:solidFill>
                  <a:schemeClr val="tx2"/>
                </a:solidFill>
                <a:latin typeface="Garamond" pitchFamily="18" charset="0"/>
              </a:rPr>
              <a:t>2025 </a:t>
            </a:r>
            <a:r>
              <a:rPr lang="ru-RU" altLang="ru-RU" sz="2400" b="1" dirty="0">
                <a:solidFill>
                  <a:schemeClr val="tx2"/>
                </a:solidFill>
                <a:latin typeface="Garamond" pitchFamily="18" charset="0"/>
              </a:rPr>
              <a:t>год (тыс. рублей)</a:t>
            </a:r>
          </a:p>
        </p:txBody>
      </p:sp>
      <p:graphicFrame>
        <p:nvGraphicFramePr>
          <p:cNvPr id="6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6768002"/>
              </p:ext>
            </p:extLst>
          </p:nvPr>
        </p:nvGraphicFramePr>
        <p:xfrm>
          <a:off x="250825" y="1822450"/>
          <a:ext cx="8497888" cy="3482997"/>
        </p:xfrm>
        <a:graphic>
          <a:graphicData uri="http://schemas.openxmlformats.org/drawingml/2006/table">
            <a:tbl>
              <a:tblPr firstRow="1" lastRow="1" bandRow="1">
                <a:tableStyleId>{93296810-A885-4BE3-A3E7-6D5BEEA58F35}</a:tableStyleId>
              </a:tblPr>
              <a:tblGrid>
                <a:gridCol w="29496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16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93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40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09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23007"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endParaRPr lang="ru-RU" sz="1600" dirty="0" smtClean="0"/>
                    </a:p>
                    <a:p>
                      <a:pPr algn="ctr"/>
                      <a:endParaRPr lang="ru-RU" sz="1600" dirty="0"/>
                    </a:p>
                  </a:txBody>
                  <a:tcPr marL="91465" marR="91465" marT="45675" marB="45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МП</a:t>
                      </a:r>
                      <a:endParaRPr lang="ru-RU" sz="1600" dirty="0"/>
                    </a:p>
                  </a:txBody>
                  <a:tcPr marL="91465" marR="91465" marT="45675" marB="45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ППМП</a:t>
                      </a:r>
                      <a:endParaRPr lang="ru-RU" sz="1600" dirty="0"/>
                    </a:p>
                  </a:txBody>
                  <a:tcPr marL="91465" marR="91465" marT="45675" marB="45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План</a:t>
                      </a:r>
                      <a:endParaRPr lang="ru-RU" sz="1600" dirty="0"/>
                    </a:p>
                  </a:txBody>
                  <a:tcPr marL="91465" marR="91465" marT="45675" marB="45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Исполнено</a:t>
                      </a:r>
                      <a:endParaRPr lang="ru-RU" sz="1600" dirty="0"/>
                    </a:p>
                  </a:txBody>
                  <a:tcPr marL="91465" marR="91465" marT="45675" marB="45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%</a:t>
                      </a:r>
                      <a:r>
                        <a:rPr lang="ru-RU" sz="1600" baseline="0" dirty="0" smtClean="0"/>
                        <a:t> исполнения</a:t>
                      </a:r>
                      <a:endParaRPr lang="ru-RU" sz="1600" dirty="0"/>
                    </a:p>
                  </a:txBody>
                  <a:tcPr marL="91465" marR="91465" marT="45675" marB="4567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73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Реализация полномочий исполнительно-распорядительного органа муниципального образования "город Дятьково" (на </a:t>
                      </a: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2025 </a:t>
                      </a: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</a:t>
                      </a: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2027 </a:t>
                      </a: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годы)</a:t>
                      </a:r>
                    </a:p>
                  </a:txBody>
                  <a:tcPr marL="91465" marR="91465" marT="45675" marB="4567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07</a:t>
                      </a:r>
                      <a:endParaRPr lang="ru-RU" sz="1200" dirty="0"/>
                    </a:p>
                  </a:txBody>
                  <a:tcPr marL="91465" marR="91465" marT="45675" marB="456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 marL="91465" marR="91465" marT="45675" marB="45675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147 140,4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18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134 033,2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18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91,1</a:t>
                      </a:r>
                      <a:endParaRPr lang="ru-RU" sz="1200" dirty="0"/>
                    </a:p>
                  </a:txBody>
                  <a:tcPr marL="91465" marR="91465" marT="45671" marB="45671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54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Муниципальная программа "Формирование современной городской среды на территории муниципального образования "город Дятьково" (</a:t>
                      </a: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2025-2027 </a:t>
                      </a: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годы)"</a:t>
                      </a:r>
                    </a:p>
                  </a:txBody>
                  <a:tcPr marL="91465" marR="91465" marT="45675" marB="45675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08</a:t>
                      </a:r>
                      <a:endParaRPr lang="ru-RU" sz="1200" dirty="0"/>
                    </a:p>
                  </a:txBody>
                  <a:tcPr marL="91465" marR="91465" marT="45675" marB="4567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 marL="91465" marR="91465" marT="45675" marB="4567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133 808,6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18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102 949,3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18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76,9</a:t>
                      </a:r>
                      <a:endParaRPr lang="ru-RU" sz="1200" dirty="0"/>
                    </a:p>
                  </a:txBody>
                  <a:tcPr marL="91465" marR="91465" marT="45671" marB="45671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264">
                <a:tc>
                  <a:txBody>
                    <a:bodyPr/>
                    <a:lstStyle/>
                    <a:p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Непрограммная деятельность</a:t>
                      </a:r>
                      <a:endParaRPr lang="ru-RU" sz="1200" dirty="0"/>
                    </a:p>
                  </a:txBody>
                  <a:tcPr marL="91465" marR="91465" marT="45675" marB="45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80</a:t>
                      </a:r>
                      <a:endParaRPr lang="ru-RU" sz="1200" dirty="0"/>
                    </a:p>
                  </a:txBody>
                  <a:tcPr marL="91465" marR="91465" marT="45675" marB="45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 marL="91465" marR="91465" marT="45675" marB="4567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7 657,1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18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1,3</a:t>
                      </a:r>
                      <a:endParaRPr lang="ru-RU" sz="1200" dirty="0"/>
                    </a:p>
                  </a:txBody>
                  <a:tcPr marL="91465" marR="91465" marT="45671" marB="4567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93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ИТОГО</a:t>
                      </a:r>
                      <a:endParaRPr lang="ru-RU" sz="1200" dirty="0"/>
                    </a:p>
                  </a:txBody>
                  <a:tcPr marL="91465" marR="91465" marT="45675" marB="45675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91465" marR="91465" marT="45675" marB="4567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91465" marR="91465" marT="45675" marB="4567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288 606,1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237 082,6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18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82,1</a:t>
                      </a:r>
                      <a:endParaRPr lang="ru-RU" sz="1200" dirty="0"/>
                    </a:p>
                  </a:txBody>
                  <a:tcPr marL="91465" marR="91465" marT="45671" marB="4567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392" name="Прямоугольник 8"/>
          <p:cNvSpPr>
            <a:spLocks noChangeArrowheads="1"/>
          </p:cNvSpPr>
          <p:nvPr/>
        </p:nvSpPr>
        <p:spPr bwMode="auto">
          <a:xfrm>
            <a:off x="468313" y="6226175"/>
            <a:ext cx="54721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/>
              <a:t>МП – муниципальная программа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/>
              <a:t>ППМП – подпрограмма муниципальной программы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950" y="188913"/>
            <a:ext cx="8785225" cy="83026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«Формирование современной  городской среды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на территории Дятьковского городского поселения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2025году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Прямоугольник 2"/>
          <p:cNvSpPr>
            <a:spLocks noChangeArrowheads="1"/>
          </p:cNvSpPr>
          <p:nvPr/>
        </p:nvSpPr>
        <p:spPr bwMode="auto">
          <a:xfrm>
            <a:off x="250825" y="1019175"/>
            <a:ext cx="86423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Благодаря реализации приоритетного проекта «Формирование современной городской среды» продолжаем изменять ситуацию в сфере благоустройства в лучшую сторону.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Реализация программных мероприятий позволяет повысить комфортность проживания  всех категорий граждан г.Дятьково, благоприятно отражается  на повышении их уровня культуры и обеспечивает формирование единого облика муниципального образования.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933713"/>
              </p:ext>
            </p:extLst>
          </p:nvPr>
        </p:nvGraphicFramePr>
        <p:xfrm>
          <a:off x="395535" y="2708920"/>
          <a:ext cx="8352928" cy="2859088"/>
        </p:xfrm>
        <a:graphic>
          <a:graphicData uri="http://schemas.openxmlformats.org/drawingml/2006/table">
            <a:tbl>
              <a:tblPr/>
              <a:tblGrid>
                <a:gridCol w="17430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9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3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8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85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63265">
                <a:tc gridSpan="5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Всего по муниципальной  программе «Формирование современной городской среды на территории МО «город Дятьково» на </a:t>
                      </a: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2025-2027 </a:t>
                      </a: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гг.»  в </a:t>
                      </a: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2025  </a:t>
                      </a: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году  произведено расходов на сумму:</a:t>
                      </a:r>
                      <a:endParaRPr kumimoji="0" lang="ru-RU" alt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  </a:t>
                      </a:r>
                      <a:endParaRPr kumimoji="0" lang="ru-RU" alt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72" marR="6857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C612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299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 </a:t>
                      </a:r>
                      <a:endParaRPr kumimoji="0" lang="ru-RU" alt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72" marR="6857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C6123"/>
                    </a:solidFill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Всего,           тыс. руб.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72" marR="6857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 за счет средств</a:t>
                      </a:r>
                    </a:p>
                  </a:txBody>
                  <a:tcPr marL="68572" marR="6857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05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 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средства областного бюджета,      тыс. руб.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72" marR="6857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средства бюджета Дятьковского городского поселения, тыс. руб. 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72" marR="6857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средств заинтересованных лиц ,    тыс. руб. 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72" marR="6857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98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2025 </a:t>
                      </a: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год</a:t>
                      </a:r>
                      <a:endParaRPr kumimoji="0" lang="ru-RU" alt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72" marR="6857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C6123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102 949,3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72" marR="6857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91 724,5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72" marR="6857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11 187,0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72" marR="6857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37,8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72" marR="6857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850" y="188913"/>
            <a:ext cx="8712200" cy="64611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Реализация мероприятий региональному проекту " Региональная и местная дорожная сеть (Брянская область)".</a:t>
            </a:r>
          </a:p>
        </p:txBody>
      </p:sp>
      <p:pic>
        <p:nvPicPr>
          <p:cNvPr id="16387" name="Picture 2" descr="F:\dorogi-sajt-533x4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981075"/>
            <a:ext cx="3070225" cy="230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Прямоугольник 3"/>
          <p:cNvSpPr>
            <a:spLocks noChangeArrowheads="1"/>
          </p:cNvSpPr>
          <p:nvPr/>
        </p:nvSpPr>
        <p:spPr bwMode="auto">
          <a:xfrm>
            <a:off x="3419475" y="1125538"/>
            <a:ext cx="554513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/>
              <a:t>В </a:t>
            </a:r>
            <a:r>
              <a:rPr lang="ru-RU" altLang="ru-RU" sz="1400" dirty="0" smtClean="0"/>
              <a:t>2025 </a:t>
            </a:r>
            <a:r>
              <a:rPr lang="ru-RU" altLang="ru-RU" sz="1400" dirty="0"/>
              <a:t>г. в рамках  регионального проекта " Региональная и местная дорожная сеть (Брянская область)".с привлечением средств из областного бюджета  был произведен ремонт автомобильных дорог в объеме </a:t>
            </a:r>
            <a:r>
              <a:rPr lang="ru-RU" altLang="ru-RU" sz="1400" dirty="0" smtClean="0"/>
              <a:t>19 763,4 тыс</a:t>
            </a:r>
            <a:r>
              <a:rPr lang="ru-RU" altLang="ru-RU" sz="1400" dirty="0"/>
              <a:t>. рублей (капитальный ремонт </a:t>
            </a:r>
            <a:r>
              <a:rPr lang="ru-RU" altLang="ru-RU" sz="1400" dirty="0"/>
              <a:t>проезда от переулка Брянского до ул. </a:t>
            </a:r>
            <a:r>
              <a:rPr lang="ru-RU" altLang="ru-RU" sz="1400" dirty="0" smtClean="0"/>
              <a:t>Красноармейской в г</a:t>
            </a:r>
            <a:r>
              <a:rPr lang="ru-RU" altLang="ru-RU" sz="1400" dirty="0"/>
              <a:t>. Дятьково)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584952"/>
              </p:ext>
            </p:extLst>
          </p:nvPr>
        </p:nvGraphicFramePr>
        <p:xfrm>
          <a:off x="2987824" y="2974509"/>
          <a:ext cx="5400675" cy="17192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9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6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9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632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Исполнение,  годы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Всего,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тыс. руб.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 том числе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40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средства областного бюджета,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тыс. руб.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средства местного бюджета,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тыс. руб.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8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2025 год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19 763,4</a:t>
                      </a:r>
                      <a:endParaRPr lang="ru-RU" sz="1100" dirty="0">
                        <a:effectLst/>
                      </a:endParaRPr>
                    </a:p>
                  </a:txBody>
                  <a:tcPr marL="68581" marR="6858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19 565,8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197,6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411" name="Прямоугольник 5"/>
          <p:cNvSpPr>
            <a:spLocks noChangeArrowheads="1"/>
          </p:cNvSpPr>
          <p:nvPr/>
        </p:nvSpPr>
        <p:spPr bwMode="auto">
          <a:xfrm>
            <a:off x="323850" y="4724400"/>
            <a:ext cx="8640763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Реализация  мероприятия привела  к улучшению работы общественного транспорта и частных перевозчиков на данном участке дороги, повышению безопасности жизни и здоровья участников движения, улучшению транспортной доступности для проживающих в данном районе жителей города Дятьково.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000365"/>
              </p:ext>
            </p:extLst>
          </p:nvPr>
        </p:nvGraphicFramePr>
        <p:xfrm>
          <a:off x="468313" y="1628775"/>
          <a:ext cx="8280401" cy="3813177"/>
        </p:xfrm>
        <a:graphic>
          <a:graphicData uri="http://schemas.openxmlformats.org/drawingml/2006/table">
            <a:tbl>
              <a:tblPr firstRow="1" lastRow="1" bandRow="1">
                <a:tableStyleId>{93296810-A885-4BE3-A3E7-6D5BEEA58F35}</a:tableStyleId>
              </a:tblPr>
              <a:tblGrid>
                <a:gridCol w="3383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3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8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Наименование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Утвержденный план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Уточненный план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Кассовое исполнение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952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Кредиты кредитных организаций </a:t>
                      </a:r>
                      <a:endParaRPr kumimoji="0" lang="ru-RU" sz="180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в валюте Российской Федерации,</a:t>
                      </a:r>
                      <a:endParaRPr kumimoji="0" lang="ru-RU" sz="180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в том числе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kumimoji="0" lang="ru-RU" sz="180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  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kumimoji="0" lang="ru-RU" sz="180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  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kumimoji="0" lang="ru-RU" sz="180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50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Получение кредитов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  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  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50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Погашение кредитов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  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  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+mn-cs"/>
                        </a:rPr>
                        <a:t>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301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Изменение остатков средств на счетах по учету средств бюджета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  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+mn-cs"/>
                        </a:rPr>
                        <a:t>-17025,2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+mn-cs"/>
                        </a:rPr>
                        <a:t>38243,9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95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Итого источников финансирования дефицита бюджета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cs typeface="+mn-cs"/>
                        </a:rPr>
                        <a:t>-17025,2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</a:t>
                      </a:r>
                      <a:endParaRPr kumimoji="0" lang="ru-RU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+38243,9</a:t>
                      </a:r>
                      <a:endParaRPr kumimoji="0" lang="ru-RU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6" marR="68576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447" name="Rectangle 2"/>
          <p:cNvSpPr txBox="1">
            <a:spLocks noChangeArrowheads="1"/>
          </p:cNvSpPr>
          <p:nvPr/>
        </p:nvSpPr>
        <p:spPr bwMode="auto">
          <a:xfrm>
            <a:off x="395288" y="115888"/>
            <a:ext cx="8208962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solidFill>
                  <a:schemeClr val="tx2"/>
                </a:solidFill>
                <a:latin typeface="Garamond" pitchFamily="18" charset="0"/>
              </a:rPr>
              <a:t>ИСТОЧНИКИ ФИНАНСИРОВАНИЯ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solidFill>
                  <a:schemeClr val="tx2"/>
                </a:solidFill>
                <a:latin typeface="Garamond" pitchFamily="18" charset="0"/>
              </a:rPr>
              <a:t>ДЕФИЦИТА БЮДЖЕТА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solidFill>
                  <a:schemeClr val="tx2"/>
                </a:solidFill>
                <a:latin typeface="Garamond" pitchFamily="18" charset="0"/>
              </a:rPr>
              <a:t>ДЯТЬКОВСКОГО ГОРОДСКОГО ПОСЕЛЕНИЯ ЗА </a:t>
            </a:r>
            <a:r>
              <a:rPr lang="ru-RU" altLang="ru-RU" sz="2400" b="1" dirty="0" smtClean="0">
                <a:solidFill>
                  <a:schemeClr val="tx2"/>
                </a:solidFill>
                <a:latin typeface="Garamond" pitchFamily="18" charset="0"/>
              </a:rPr>
              <a:t>2025 </a:t>
            </a:r>
            <a:r>
              <a:rPr lang="ru-RU" altLang="ru-RU" sz="2400" b="1" dirty="0">
                <a:solidFill>
                  <a:schemeClr val="tx2"/>
                </a:solidFill>
                <a:latin typeface="Garamond" pitchFamily="18" charset="0"/>
              </a:rPr>
              <a:t>год. (тыс. рублей)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2348880"/>
            <a:ext cx="8854283" cy="101566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ru-RU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рямоугольник 3"/>
          <p:cNvSpPr>
            <a:spLocks noChangeArrowheads="1"/>
          </p:cNvSpPr>
          <p:nvPr/>
        </p:nvSpPr>
        <p:spPr bwMode="auto">
          <a:xfrm>
            <a:off x="468313" y="1268413"/>
            <a:ext cx="820737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/>
              <a:t>        Бюджет играет центральную  роль в экономике Дятьковского городского поселения и решении различных проблем в развитии территории.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/>
              <a:t>       Внимательное изучение бюджета дает представление о намерениях власти, ее политике, распределении ею финансовых ресурсов.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/>
              <a:t>        Бюджет затрагивает интересы каждого жителя. А если учитывать, что доходы бюджета формируются за счет средств налогоплательщиков, включая граждан, тема открытости, прозрачности, основных направлений  расходования средств бюджета, становится актуальной.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/>
              <a:t>       Только при наличии у граждан возможности высказать свое мнение,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/>
              <a:t>можно рассчитывать на то, что население будет активно участвовать в бюджетном процессе.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/>
              <a:t>      Мы надеемся, что  данная презентация будет  интересна и  полезна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/>
              <a:t> для широкого  круга  пользователей.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7813"/>
            <a:ext cx="8137525" cy="919162"/>
          </a:xfrm>
        </p:spPr>
        <p:txBody>
          <a:bodyPr/>
          <a:lstStyle/>
          <a:p>
            <a:pPr algn="ctr" eaLnBrk="1" hangingPunct="1"/>
            <a:r>
              <a:rPr lang="ru-RU" altLang="ru-RU" sz="3200" b="1" smtClean="0"/>
              <a:t>ВВОДНАЯ ЧАСТЬ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760534"/>
              </p:ext>
            </p:extLst>
          </p:nvPr>
        </p:nvGraphicFramePr>
        <p:xfrm>
          <a:off x="250825" y="1700213"/>
          <a:ext cx="8642349" cy="417671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1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7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84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2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2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2339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№п/п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Ед.измерения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 за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2024год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(прогноз) на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 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 за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2025год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3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Численность постоянного населения (среднегодовая)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человек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24196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999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Среднемесячная номинальная начисленная зарплата одного работника по крупным и средним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предприятиям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рублей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51142,2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58190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59400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33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Величина прожиточного минимума в среднем на душу населения в месяц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рублей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16314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16314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6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Оборот</a:t>
                      </a:r>
                      <a:r>
                        <a:rPr lang="ru-RU" sz="140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розничной торговли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млн. рублей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6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Оборот</a:t>
                      </a:r>
                      <a:r>
                        <a:rPr lang="ru-RU" sz="140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общественного питания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млн. рублей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6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инвестиций в основной капитал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млн. рублей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825,4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66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Ввод в эксплуатацию жилых домов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кв.м. общей площади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521,1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915,7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7" marR="9527" marT="9526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187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7813"/>
            <a:ext cx="8137525" cy="919162"/>
          </a:xfrm>
        </p:spPr>
        <p:txBody>
          <a:bodyPr/>
          <a:lstStyle/>
          <a:p>
            <a:pPr algn="ctr" eaLnBrk="1" hangingPunct="1"/>
            <a:r>
              <a:rPr lang="ru-RU" altLang="ru-RU" sz="2400" b="1" smtClean="0"/>
              <a:t>ОСНОВНЫЕ ПОКАЗАТЕЛИ СОЦИАЛЬНО - ЭКОНОМИЧЕСКОГО РАЗВИТИЯ</a:t>
            </a:r>
            <a:br>
              <a:rPr lang="ru-RU" altLang="ru-RU" sz="2400" b="1" smtClean="0"/>
            </a:br>
            <a:r>
              <a:rPr lang="ru-RU" altLang="ru-RU" sz="2400" b="1" smtClean="0"/>
              <a:t> ДЯТЬКОВСКОГО ГОРОДСКОГО ПОСЕЛЕНИЯ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7813"/>
            <a:ext cx="8208962" cy="1495425"/>
          </a:xfrm>
        </p:spPr>
        <p:txBody>
          <a:bodyPr/>
          <a:lstStyle/>
          <a:p>
            <a:pPr algn="ctr" eaLnBrk="1" hangingPunct="1"/>
            <a:r>
              <a:rPr lang="ru-RU" altLang="ru-RU" sz="2400" b="1" smtClean="0"/>
              <a:t>ОСНОВНЫЕ ИТОГИ ИСПОЛНЕНИЯ БЮДЖЕТА </a:t>
            </a:r>
            <a:br>
              <a:rPr lang="ru-RU" altLang="ru-RU" sz="2400" b="1" smtClean="0"/>
            </a:br>
            <a:r>
              <a:rPr lang="ru-RU" altLang="ru-RU" sz="2400" b="1" smtClean="0"/>
              <a:t>ДЯТЬКОВСКОГО ГОРОДСКОГО ПОСЕЛЕНИЯ ЗА 2025 ГОД</a:t>
            </a:r>
          </a:p>
        </p:txBody>
      </p:sp>
      <p:graphicFrame>
        <p:nvGraphicFramePr>
          <p:cNvPr id="382190" name="Group 238"/>
          <p:cNvGraphicFramePr>
            <a:graphicFrameLocks noGrp="1"/>
          </p:cNvGraphicFramePr>
          <p:nvPr>
            <p:ph idx="1"/>
          </p:nvPr>
        </p:nvGraphicFramePr>
        <p:xfrm>
          <a:off x="220663" y="2530475"/>
          <a:ext cx="8691563" cy="340042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83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7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52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49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30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581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Показатели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1441" marR="91441" marT="45674" marB="4567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Исполнение за 2024год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1441" marR="91441" marT="45674" marB="4567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Утверждено на 2025год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1441" marR="91441" marT="45674" marB="4567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Уточненные назначения на 2025год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1441" marR="91441" marT="45674" marB="4567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Кассовое исполнение за 2025год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1441" marR="91441" marT="45674" marB="4567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% испол-нения плана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1441" marR="91441" marT="45674" marB="4567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Темп роста %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1441" marR="91441" marT="45674" marB="45674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2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Доходы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227 206,3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238368,4</a:t>
                      </a: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271580,9</a:t>
                      </a: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275326,5</a:t>
                      </a: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101,4</a:t>
                      </a: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121,1</a:t>
                      </a:r>
                    </a:p>
                  </a:txBody>
                  <a:tcPr marL="91441" marR="91441" marT="45674" marB="45674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17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Расходы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227 759,4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238368,4</a:t>
                      </a: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288606,1</a:t>
                      </a: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237082,6</a:t>
                      </a: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82,1</a:t>
                      </a: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104,1</a:t>
                      </a:r>
                    </a:p>
                  </a:txBody>
                  <a:tcPr marL="91441" marR="91441" marT="45674" marB="45674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3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Дефицит (-), профицит (+)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   -533,2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- 17025,2</a:t>
                      </a: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+38243,9</a:t>
                      </a: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1441" marR="91441" marT="45674" marB="4567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1441" marR="91441" marT="45674" marB="45674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189" name="Rectangle 65"/>
          <p:cNvSpPr>
            <a:spLocks noChangeArrowheads="1"/>
          </p:cNvSpPr>
          <p:nvPr/>
        </p:nvSpPr>
        <p:spPr bwMode="auto">
          <a:xfrm>
            <a:off x="7164388" y="2133600"/>
            <a:ext cx="17494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>
                <a:latin typeface="Garamond" pitchFamily="18" charset="0"/>
              </a:rPr>
              <a:t>тыс. рублей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064500" cy="936625"/>
          </a:xfrm>
        </p:spPr>
        <p:txBody>
          <a:bodyPr/>
          <a:lstStyle/>
          <a:p>
            <a:pPr algn="ctr" eaLnBrk="1" hangingPunct="1"/>
            <a:r>
              <a:rPr lang="ru-RU" altLang="ru-RU" sz="2400" b="1" dirty="0" smtClean="0"/>
              <a:t>ДИНАМИКА ПОСТУПЛЕНИЯ ДОХОДОВ В БЮДЖЕТ ДЯТЬКОВСКОГО ГОРОДСКОГО ПОСЕЛЕНИЯ</a:t>
            </a:r>
          </a:p>
        </p:txBody>
      </p:sp>
      <p:sp>
        <p:nvSpPr>
          <p:cNvPr id="7171" name="Прямоугольник 3"/>
          <p:cNvSpPr>
            <a:spLocks noChangeArrowheads="1"/>
          </p:cNvSpPr>
          <p:nvPr/>
        </p:nvSpPr>
        <p:spPr bwMode="auto">
          <a:xfrm>
            <a:off x="539750" y="1169988"/>
            <a:ext cx="76327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/>
              <a:t>          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 b="1"/>
          </a:p>
        </p:txBody>
      </p:sp>
      <p:sp>
        <p:nvSpPr>
          <p:cNvPr id="7172" name="Прямоугольник 4"/>
          <p:cNvSpPr>
            <a:spLocks noChangeArrowheads="1"/>
          </p:cNvSpPr>
          <p:nvPr/>
        </p:nvSpPr>
        <p:spPr bwMode="auto">
          <a:xfrm>
            <a:off x="6875463" y="1125538"/>
            <a:ext cx="1139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/>
              <a:t>тыс. руб.</a:t>
            </a:r>
          </a:p>
        </p:txBody>
      </p:sp>
      <p:sp>
        <p:nvSpPr>
          <p:cNvPr id="7173" name="Прямоугольник 3"/>
          <p:cNvSpPr>
            <a:spLocks noChangeArrowheads="1"/>
          </p:cNvSpPr>
          <p:nvPr/>
        </p:nvSpPr>
        <p:spPr bwMode="auto">
          <a:xfrm>
            <a:off x="-396875" y="2278063"/>
            <a:ext cx="5969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/>
              <a:t>           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 b="1"/>
          </a:p>
        </p:txBody>
      </p:sp>
      <p:sp>
        <p:nvSpPr>
          <p:cNvPr id="7175" name="Прямоугольник 2"/>
          <p:cNvSpPr>
            <a:spLocks noChangeArrowheads="1"/>
          </p:cNvSpPr>
          <p:nvPr/>
        </p:nvSpPr>
        <p:spPr bwMode="auto">
          <a:xfrm rot="10800000" flipV="1">
            <a:off x="2267744" y="5373216"/>
            <a:ext cx="12642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altLang="ru-RU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2024</a:t>
            </a:r>
            <a:endParaRPr lang="ru-RU" altLang="ru-RU" sz="2000" dirty="0">
              <a:latin typeface="Times New Roman" pitchFamily="18" charset="0"/>
              <a:cs typeface="Calibri" pitchFamily="34" charset="0"/>
            </a:endParaRPr>
          </a:p>
        </p:txBody>
      </p:sp>
      <p:sp>
        <p:nvSpPr>
          <p:cNvPr id="7176" name="Прямоугольник 3"/>
          <p:cNvSpPr>
            <a:spLocks noChangeArrowheads="1"/>
          </p:cNvSpPr>
          <p:nvPr/>
        </p:nvSpPr>
        <p:spPr bwMode="auto">
          <a:xfrm flipH="1">
            <a:off x="4360131" y="5359127"/>
            <a:ext cx="7120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2000" dirty="0" smtClean="0">
                <a:solidFill>
                  <a:srgbClr val="0000FF"/>
                </a:solidFill>
                <a:latin typeface="Times New Roman" pitchFamily="18" charset="0"/>
                <a:cs typeface="Calibri" pitchFamily="34" charset="0"/>
              </a:rPr>
              <a:t>2025</a:t>
            </a:r>
            <a:endParaRPr lang="ru-RU" altLang="ru-RU" sz="2000" dirty="0">
              <a:solidFill>
                <a:srgbClr val="000000"/>
              </a:solidFill>
              <a:latin typeface="Times New Roman" pitchFamily="18" charset="0"/>
              <a:cs typeface="Calibri" pitchFamily="34" charset="0"/>
            </a:endParaRP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1723945"/>
              </p:ext>
            </p:extLst>
          </p:nvPr>
        </p:nvGraphicFramePr>
        <p:xfrm>
          <a:off x="519479" y="1585913"/>
          <a:ext cx="7200800" cy="4261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 txBox="1">
            <a:spLocks noChangeArrowheads="1"/>
          </p:cNvSpPr>
          <p:nvPr/>
        </p:nvSpPr>
        <p:spPr bwMode="auto">
          <a:xfrm>
            <a:off x="395288" y="246063"/>
            <a:ext cx="8208962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solidFill>
                  <a:schemeClr val="tx2"/>
                </a:solidFill>
                <a:latin typeface="Garamond" pitchFamily="18" charset="0"/>
              </a:rPr>
              <a:t>Динамика поступления налоговых и неналоговых доходов в бюджет Дятьковского городского поселения в               2023-2025 гг.</a:t>
            </a:r>
          </a:p>
        </p:txBody>
      </p:sp>
      <p:sp>
        <p:nvSpPr>
          <p:cNvPr id="8195" name="Прямоугольник 6"/>
          <p:cNvSpPr>
            <a:spLocks noChangeArrowheads="1"/>
          </p:cNvSpPr>
          <p:nvPr/>
        </p:nvSpPr>
        <p:spPr bwMode="auto">
          <a:xfrm>
            <a:off x="6942138" y="1196975"/>
            <a:ext cx="16621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/>
              <a:t>(тыс. руб.)</a:t>
            </a:r>
          </a:p>
        </p:txBody>
      </p:sp>
      <p:graphicFrame>
        <p:nvGraphicFramePr>
          <p:cNvPr id="2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8141501"/>
              </p:ext>
            </p:extLst>
          </p:nvPr>
        </p:nvGraphicFramePr>
        <p:xfrm>
          <a:off x="396081" y="1823616"/>
          <a:ext cx="8207375" cy="4321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 txBox="1">
            <a:spLocks noChangeArrowheads="1"/>
          </p:cNvSpPr>
          <p:nvPr/>
        </p:nvSpPr>
        <p:spPr bwMode="auto">
          <a:xfrm>
            <a:off x="395288" y="277813"/>
            <a:ext cx="8137525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solidFill>
                  <a:schemeClr val="tx2"/>
                </a:solidFill>
                <a:latin typeface="Garamond" pitchFamily="18" charset="0"/>
              </a:rPr>
              <a:t>Объем и структура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solidFill>
                  <a:schemeClr val="tx2"/>
                </a:solidFill>
                <a:latin typeface="Garamond" pitchFamily="18" charset="0"/>
              </a:rPr>
              <a:t>налоговых и неналоговых доходов в 2025 году</a:t>
            </a:r>
          </a:p>
        </p:txBody>
      </p:sp>
      <p:sp>
        <p:nvSpPr>
          <p:cNvPr id="9219" name="Прямоугольник 1"/>
          <p:cNvSpPr>
            <a:spLocks noChangeArrowheads="1"/>
          </p:cNvSpPr>
          <p:nvPr/>
        </p:nvSpPr>
        <p:spPr bwMode="auto">
          <a:xfrm>
            <a:off x="6327775" y="1196975"/>
            <a:ext cx="20526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b="1"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altLang="ru-RU" sz="140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1400" b="1">
                <a:latin typeface="Times New Roman" pitchFamily="18" charset="0"/>
                <a:cs typeface="Times New Roman" pitchFamily="18" charset="0"/>
              </a:rPr>
              <a:t>рублей</a:t>
            </a:r>
          </a:p>
        </p:txBody>
      </p:sp>
      <p:grpSp>
        <p:nvGrpSpPr>
          <p:cNvPr id="9220" name="Группа 6"/>
          <p:cNvGrpSpPr>
            <a:grpSpLocks/>
          </p:cNvGrpSpPr>
          <p:nvPr/>
        </p:nvGrpSpPr>
        <p:grpSpPr bwMode="auto">
          <a:xfrm>
            <a:off x="683568" y="1052513"/>
            <a:ext cx="7992120" cy="5112791"/>
            <a:chOff x="0" y="0"/>
            <a:chExt cx="4572001" cy="4936421"/>
          </a:xfrm>
        </p:grpSpPr>
        <p:graphicFrame>
          <p:nvGraphicFramePr>
            <p:cNvPr id="8" name="Диаграмма 7"/>
            <p:cNvGraphicFramePr/>
            <p:nvPr>
              <p:extLst>
                <p:ext uri="{D42A27DB-BD31-4B8C-83A1-F6EECF244321}">
                  <p14:modId xmlns:p14="http://schemas.microsoft.com/office/powerpoint/2010/main" val="823223649"/>
                </p:ext>
              </p:extLst>
            </p:nvPr>
          </p:nvGraphicFramePr>
          <p:xfrm>
            <a:off x="0" y="0"/>
            <a:ext cx="4572001" cy="483393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9" name="Диаграмма 8"/>
            <p:cNvGraphicFramePr/>
            <p:nvPr>
              <p:extLst>
                <p:ext uri="{D42A27DB-BD31-4B8C-83A1-F6EECF244321}">
                  <p14:modId xmlns:p14="http://schemas.microsoft.com/office/powerpoint/2010/main" val="924837068"/>
                </p:ext>
              </p:extLst>
            </p:nvPr>
          </p:nvGraphicFramePr>
          <p:xfrm>
            <a:off x="1" y="2871788"/>
            <a:ext cx="4572000" cy="206463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1463641"/>
              </p:ext>
            </p:extLst>
          </p:nvPr>
        </p:nvGraphicFramePr>
        <p:xfrm>
          <a:off x="894349" y="666750"/>
          <a:ext cx="7355301" cy="5524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9900" y="260350"/>
            <a:ext cx="8147050" cy="990600"/>
          </a:xfrm>
        </p:spPr>
        <p:txBody>
          <a:bodyPr/>
          <a:lstStyle/>
          <a:p>
            <a:pPr algn="ctr" eaLnBrk="1" hangingPunct="1"/>
            <a:r>
              <a:rPr lang="ru-RU" altLang="ru-RU" sz="2400" b="1" smtClean="0"/>
              <a:t>Структура доходов бюджета </a:t>
            </a:r>
            <a:br>
              <a:rPr lang="ru-RU" altLang="ru-RU" sz="2400" b="1" smtClean="0"/>
            </a:br>
            <a:r>
              <a:rPr lang="ru-RU" altLang="ru-RU" sz="2400" b="1" smtClean="0"/>
              <a:t>Дятьковского городского поселения за 2025 год (%)</a:t>
            </a:r>
          </a:p>
        </p:txBody>
      </p:sp>
      <p:sp>
        <p:nvSpPr>
          <p:cNvPr id="10243" name="Rectangle 8"/>
          <p:cNvSpPr>
            <a:spLocks noChangeArrowheads="1"/>
          </p:cNvSpPr>
          <p:nvPr/>
        </p:nvSpPr>
        <p:spPr bwMode="auto">
          <a:xfrm>
            <a:off x="0" y="1733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4000"/>
          </a:p>
        </p:txBody>
      </p:sp>
      <p:sp>
        <p:nvSpPr>
          <p:cNvPr id="10244" name="Rectangle 10"/>
          <p:cNvSpPr>
            <a:spLocks noChangeArrowheads="1"/>
          </p:cNvSpPr>
          <p:nvPr/>
        </p:nvSpPr>
        <p:spPr bwMode="auto">
          <a:xfrm>
            <a:off x="0" y="1733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4000"/>
          </a:p>
        </p:txBody>
      </p:sp>
      <p:pic>
        <p:nvPicPr>
          <p:cNvPr id="1024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881" y="1570996"/>
            <a:ext cx="7924551" cy="3946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2400" b="1" smtClean="0"/>
              <a:t>РАСХОДЫ БЮДЖЕТА Дятьковского городского поселения</a:t>
            </a: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4738032"/>
              </p:ext>
            </p:extLst>
          </p:nvPr>
        </p:nvGraphicFramePr>
        <p:xfrm>
          <a:off x="600075" y="1487488"/>
          <a:ext cx="8616950" cy="4410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268" name="Прямоугольник 4"/>
          <p:cNvSpPr>
            <a:spLocks noChangeArrowheads="1"/>
          </p:cNvSpPr>
          <p:nvPr/>
        </p:nvSpPr>
        <p:spPr bwMode="auto">
          <a:xfrm>
            <a:off x="6588125" y="1196975"/>
            <a:ext cx="1662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/>
              <a:t>(тыс. руб.)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5957</TotalTime>
  <Words>897</Words>
  <Application>Microsoft Office PowerPoint</Application>
  <PresentationFormat>Экран (4:3)</PresentationFormat>
  <Paragraphs>280</Paragraphs>
  <Slides>16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Arial Cyr</vt:lpstr>
      <vt:lpstr>Calibri</vt:lpstr>
      <vt:lpstr>Garamond</vt:lpstr>
      <vt:lpstr>Tahoma</vt:lpstr>
      <vt:lpstr>Times New Roman</vt:lpstr>
      <vt:lpstr>Wingdings</vt:lpstr>
      <vt:lpstr>Край</vt:lpstr>
      <vt:lpstr>ИСПОЛНЕНИЕ  БЮДЖЕТА МО Дятьковское городское поселение за 2025 ГОД</vt:lpstr>
      <vt:lpstr>ВВОДНАЯ ЧАСТЬ</vt:lpstr>
      <vt:lpstr>ОСНОВНЫЕ ПОКАЗАТЕЛИ СОЦИАЛЬНО - ЭКОНОМИЧЕСКОГО РАЗВИТИЯ  ДЯТЬКОВСКОГО ГОРОДСКОГО ПОСЕЛЕНИЯ</vt:lpstr>
      <vt:lpstr>ОСНОВНЫЕ ИТОГИ ИСПОЛНЕНИЯ БЮДЖЕТА  ДЯТЬКОВСКОГО ГОРОДСКОГО ПОСЕЛЕНИЯ ЗА 2025 ГОД</vt:lpstr>
      <vt:lpstr>ДИНАМИКА ПОСТУПЛЕНИЯ ДОХОДОВ В БЮДЖЕТ ДЯТЬКОВСКОГО ГОРОДСКОГО ПОСЕЛЕНИЯ</vt:lpstr>
      <vt:lpstr>Презентация PowerPoint</vt:lpstr>
      <vt:lpstr>Презентация PowerPoint</vt:lpstr>
      <vt:lpstr>Структура доходов бюджета  Дятьковского городского поселения за 2025 год (%)</vt:lpstr>
      <vt:lpstr>РАСХОДЫ БЮДЖЕТА Дятьковского городского поселения</vt:lpstr>
      <vt:lpstr>Расходы бюджета Дятьковского городского поселения    по отраслям</vt:lpstr>
      <vt:lpstr>Структура расходов бюджета за 2025  год (%)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БЮДЖЕТА ДЯТЬКОВСКОГО РАЙОНА НА 2010 ГОД И НА ПЛАНОВЫЙ ПЕРИОД 2011 И 2012 ГОДОВ</dc:title>
  <dc:creator>Администратор</dc:creator>
  <cp:lastModifiedBy>User001</cp:lastModifiedBy>
  <cp:revision>626</cp:revision>
  <cp:lastPrinted>2024-03-27T07:27:32Z</cp:lastPrinted>
  <dcterms:created xsi:type="dcterms:W3CDTF">2009-11-17T06:40:38Z</dcterms:created>
  <dcterms:modified xsi:type="dcterms:W3CDTF">2026-04-30T12:30:06Z</dcterms:modified>
</cp:coreProperties>
</file>