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4" r:id="rId6"/>
    <p:sldId id="295" r:id="rId7"/>
    <p:sldId id="293" r:id="rId8"/>
    <p:sldId id="298" r:id="rId9"/>
    <p:sldId id="299" r:id="rId10"/>
    <p:sldId id="300" r:id="rId11"/>
    <p:sldId id="301" r:id="rId12"/>
    <p:sldId id="303" r:id="rId13"/>
    <p:sldId id="304" r:id="rId14"/>
    <p:sldId id="305" r:id="rId15"/>
    <p:sldId id="263" r:id="rId16"/>
    <p:sldId id="276" r:id="rId1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3799"/>
    <a:srgbClr val="1B4E63"/>
    <a:srgbClr val="9DC03C"/>
    <a:srgbClr val="328C8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>
                    <a:latin typeface="Cambria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2020 год оценка </c:v>
                </c:pt>
                <c:pt idx="1">
                  <c:v>2021 год </c:v>
                </c:pt>
                <c:pt idx="2">
                  <c:v>2022 год </c:v>
                </c:pt>
                <c:pt idx="3">
                  <c:v>2023 год </c:v>
                </c:pt>
              </c:strCache>
            </c:strRef>
          </c:cat>
          <c:val>
            <c:numRef>
              <c:f>Лист1!$B$2:$E$2</c:f>
              <c:numCache>
                <c:formatCode>0.0</c:formatCode>
                <c:ptCount val="4"/>
                <c:pt idx="0">
                  <c:v>252595.7</c:v>
                </c:pt>
                <c:pt idx="1">
                  <c:v>256220.55</c:v>
                </c:pt>
                <c:pt idx="2">
                  <c:v>265722.36</c:v>
                </c:pt>
                <c:pt idx="3">
                  <c:v>322197.32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>
                    <a:latin typeface="Cambria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2020 год оценка </c:v>
                </c:pt>
                <c:pt idx="1">
                  <c:v>2021 год </c:v>
                </c:pt>
                <c:pt idx="2">
                  <c:v>2022 год </c:v>
                </c:pt>
                <c:pt idx="3">
                  <c:v>2023 год </c:v>
                </c:pt>
              </c:strCache>
            </c:strRef>
          </c:cat>
          <c:val>
            <c:numRef>
              <c:f>Лист1!$B$3:$E$3</c:f>
              <c:numCache>
                <c:formatCode>0.0</c:formatCode>
                <c:ptCount val="4"/>
                <c:pt idx="0">
                  <c:v>675747.69</c:v>
                </c:pt>
                <c:pt idx="1">
                  <c:v>627919.56000000006</c:v>
                </c:pt>
                <c:pt idx="2">
                  <c:v>651334.84</c:v>
                </c:pt>
                <c:pt idx="3">
                  <c:v>530905.29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8"/>
        <c:overlap val="100"/>
        <c:axId val="22558208"/>
        <c:axId val="117886336"/>
      </c:barChart>
      <c:catAx>
        <c:axId val="2255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mbria" pitchFamily="18" charset="0"/>
              </a:defRPr>
            </a:pPr>
            <a:endParaRPr lang="ru-RU"/>
          </a:p>
        </c:txPr>
        <c:crossAx val="117886336"/>
        <c:crosses val="autoZero"/>
        <c:auto val="1"/>
        <c:lblAlgn val="ctr"/>
        <c:lblOffset val="100"/>
        <c:noMultiLvlLbl val="0"/>
      </c:catAx>
      <c:valAx>
        <c:axId val="1178863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25582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latin typeface="Cambria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Лист1!$B$8</c:f>
              <c:strCache>
                <c:ptCount val="1"/>
                <c:pt idx="0">
                  <c:v>2020 год оценка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9DC03C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3888888888888888E-2"/>
                  <c:y val="8.96793222785315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333333333333332E-3"/>
                  <c:y val="2.6903796683559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88888888888889E-2"/>
                  <c:y val="1.38528412406669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444444444444445E-2"/>
                  <c:y val="-2.2164895038532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388888888888889"/>
                  <c:y val="-1.47278868091602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1388888888888889"/>
                  <c:y val="5.38073579883209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Лист1!$A$9:$A$14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 от использования муниципальной собственности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Лист1!$B$9:$B$14</c:f>
              <c:numCache>
                <c:formatCode>#,##0.0</c:formatCode>
                <c:ptCount val="6"/>
                <c:pt idx="0">
                  <c:v>207739.4</c:v>
                </c:pt>
                <c:pt idx="1">
                  <c:v>15319.04</c:v>
                </c:pt>
                <c:pt idx="2">
                  <c:v>5912.6</c:v>
                </c:pt>
                <c:pt idx="3">
                  <c:v>18653.66</c:v>
                </c:pt>
                <c:pt idx="4">
                  <c:v>2377.6</c:v>
                </c:pt>
                <c:pt idx="5">
                  <c:v>2593.4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Cambria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2021 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Лист1!$B$15</c:f>
              <c:strCache>
                <c:ptCount val="1"/>
                <c:pt idx="0">
                  <c:v>2021 год прогноз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9DC03C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5.2777777777777778E-2"/>
                  <c:y val="-1.7935860233985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111111111111112E-2"/>
                  <c:y val="1.49465501949877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555555555555555E-2"/>
                  <c:y val="1.66751136402429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777777777777779E-3"/>
                  <c:y val="-1.94542885065501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66666666666667"/>
                  <c:y val="-1.15370890993279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2222222222222222"/>
                  <c:y val="5.67968907409534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Лист1!$A$16:$A$21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 от использования муниципальной собственности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Лист1!$B$16:$B$21</c:f>
              <c:numCache>
                <c:formatCode>#,##0.0</c:formatCode>
                <c:ptCount val="6"/>
                <c:pt idx="0">
                  <c:v>222744</c:v>
                </c:pt>
                <c:pt idx="1">
                  <c:v>11889.09</c:v>
                </c:pt>
                <c:pt idx="2">
                  <c:v>6135</c:v>
                </c:pt>
                <c:pt idx="3">
                  <c:v>11002.36</c:v>
                </c:pt>
                <c:pt idx="4">
                  <c:v>2977.8</c:v>
                </c:pt>
                <c:pt idx="5">
                  <c:v>1472.3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Лист1!$H$17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  <c:spPr>
              <a:solidFill>
                <a:srgbClr val="9DC03C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cat>
            <c:strRef>
              <c:f>Лист1!$G$18:$G$23</c:f>
              <c:strCache>
                <c:ptCount val="6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Государственная пошлина</c:v>
                </c:pt>
                <c:pt idx="3">
                  <c:v>Доход от использования муниципальной собственности</c:v>
                </c:pt>
                <c:pt idx="4">
                  <c:v>Акцизы</c:v>
                </c:pt>
                <c:pt idx="5">
                  <c:v>Прочие</c:v>
                </c:pt>
              </c:strCache>
            </c:strRef>
          </c:cat>
          <c:val>
            <c:numRef>
              <c:f>Лист1!$H$18:$H$23</c:f>
              <c:numCache>
                <c:formatCode>General</c:formatCode>
                <c:ptCount val="6"/>
                <c:pt idx="0">
                  <c:v>159978.6</c:v>
                </c:pt>
                <c:pt idx="1">
                  <c:v>24601.7</c:v>
                </c:pt>
                <c:pt idx="2">
                  <c:v>4687</c:v>
                </c:pt>
                <c:pt idx="3">
                  <c:v>8625</c:v>
                </c:pt>
                <c:pt idx="5">
                  <c:v>6361.4999999999709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"/>
          <c:w val="0.99935667167085895"/>
          <c:h val="1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441205214486526E-2"/>
          <c:y val="1.6033572027350496E-2"/>
          <c:w val="0.967117589571027"/>
          <c:h val="0.792220694472412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Лист1!$A$33</c:f>
              <c:strCache>
                <c:ptCount val="1"/>
                <c:pt idx="0">
                  <c:v>         иные межбюджетные трансферты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solidFill>
                <a:schemeClr val="accent4">
                  <a:lumMod val="20000"/>
                  <a:lumOff val="80000"/>
                </a:schemeClr>
              </a:solidFill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Лист1!$B$32:$E$32</c:f>
              <c:strCache>
                <c:ptCount val="4"/>
                <c:pt idx="0">
                  <c:v>2020 год оценка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Лист1!$B$33:$E$33</c:f>
              <c:numCache>
                <c:formatCode>#,##0.0</c:formatCode>
                <c:ptCount val="4"/>
                <c:pt idx="0">
                  <c:v>26914.82</c:v>
                </c:pt>
                <c:pt idx="1">
                  <c:v>25873.1</c:v>
                </c:pt>
                <c:pt idx="2">
                  <c:v>25886.43</c:v>
                </c:pt>
                <c:pt idx="3">
                  <c:v>25937.87</c:v>
                </c:pt>
              </c:numCache>
            </c:numRef>
          </c:val>
        </c:ser>
        <c:ser>
          <c:idx val="1"/>
          <c:order val="1"/>
          <c:tx>
            <c:strRef>
              <c:f>Лист1!$A$34</c:f>
              <c:strCache>
                <c:ptCount val="1"/>
                <c:pt idx="0">
                  <c:v>         субсидии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8.4616494224656041E-3"/>
                  <c:y val="2.70738012568828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339980145575228E-3"/>
                  <c:y val="-4.57900221017980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5339980145575228E-3"/>
                  <c:y val="6.86850331526971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5339980145575228E-3"/>
                  <c:y val="-6.86850331526962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Лист1!$B$32:$E$32</c:f>
              <c:strCache>
                <c:ptCount val="4"/>
                <c:pt idx="0">
                  <c:v>2020 год оценка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Лист1!$B$34:$E$34</c:f>
              <c:numCache>
                <c:formatCode>#,##0.0</c:formatCode>
                <c:ptCount val="4"/>
                <c:pt idx="0">
                  <c:v>91946.33</c:v>
                </c:pt>
                <c:pt idx="1">
                  <c:v>53867.61</c:v>
                </c:pt>
                <c:pt idx="2">
                  <c:v>79585.210000000006</c:v>
                </c:pt>
                <c:pt idx="3">
                  <c:v>51565.26</c:v>
                </c:pt>
              </c:numCache>
            </c:numRef>
          </c:val>
        </c:ser>
        <c:ser>
          <c:idx val="2"/>
          <c:order val="2"/>
          <c:tx>
            <c:strRef>
              <c:f>Лист1!$A$35</c:f>
              <c:strCache>
                <c:ptCount val="1"/>
                <c:pt idx="0">
                  <c:v>         дотации</c:v>
                </c:pt>
              </c:strCache>
            </c:strRef>
          </c:tx>
          <c:spPr>
            <a:solidFill>
              <a:srgbClr val="1B4E63"/>
            </a:solidFill>
          </c:spPr>
          <c:invertIfNegative val="0"/>
          <c:dLbls>
            <c:dLbl>
              <c:idx val="0"/>
              <c:layout>
                <c:manualLayout>
                  <c:x val="-1.422333002426255E-2"/>
                  <c:y val="4.57900221017980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067996029115046E-2"/>
                  <c:y val="2.28950110508990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223330024262537E-2"/>
                  <c:y val="6.86850331526971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563310169837761E-3"/>
                  <c:y val="-8.7001041993416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1B4E63">
                  <a:alpha val="20000"/>
                </a:srgbClr>
              </a:solidFill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Лист1!$B$32:$E$32</c:f>
              <c:strCache>
                <c:ptCount val="4"/>
                <c:pt idx="0">
                  <c:v>2020 год оценка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Лист1!$B$35:$E$35</c:f>
              <c:numCache>
                <c:formatCode>#,##0.0</c:formatCode>
                <c:ptCount val="4"/>
                <c:pt idx="0">
                  <c:v>126480.04</c:v>
                </c:pt>
                <c:pt idx="1">
                  <c:v>125070.1</c:v>
                </c:pt>
                <c:pt idx="2">
                  <c:v>126730</c:v>
                </c:pt>
                <c:pt idx="3">
                  <c:v>33917</c:v>
                </c:pt>
              </c:numCache>
            </c:numRef>
          </c:val>
        </c:ser>
        <c:ser>
          <c:idx val="3"/>
          <c:order val="3"/>
          <c:tx>
            <c:strRef>
              <c:f>Лист1!$A$36</c:f>
              <c:strCache>
                <c:ptCount val="1"/>
                <c:pt idx="0">
                  <c:v>         субвенции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3"/>
              <c:layout>
                <c:manualLayout>
                  <c:x val="-1.4223330024262537E-2"/>
                  <c:y val="2.28950110508990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20000"/>
                  <a:lumOff val="80000"/>
                </a:schemeClr>
              </a:solidFill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Лист1!$B$32:$E$32</c:f>
              <c:strCache>
                <c:ptCount val="4"/>
                <c:pt idx="0">
                  <c:v>2020 год оценка</c:v>
                </c:pt>
                <c:pt idx="1">
                  <c:v>2021 год</c:v>
                </c:pt>
                <c:pt idx="2">
                  <c:v>2022 год</c:v>
                </c:pt>
                <c:pt idx="3">
                  <c:v>2023 год</c:v>
                </c:pt>
              </c:strCache>
            </c:strRef>
          </c:cat>
          <c:val>
            <c:numRef>
              <c:f>Лист1!$B$36:$E$36</c:f>
              <c:numCache>
                <c:formatCode>#,##0.0</c:formatCode>
                <c:ptCount val="4"/>
                <c:pt idx="0">
                  <c:v>430376.5</c:v>
                </c:pt>
                <c:pt idx="1">
                  <c:v>423108.76</c:v>
                </c:pt>
                <c:pt idx="2">
                  <c:v>419133.2</c:v>
                </c:pt>
                <c:pt idx="3">
                  <c:v>419485.16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30258304"/>
        <c:axId val="30259840"/>
      </c:barChart>
      <c:catAx>
        <c:axId val="30258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259840"/>
        <c:crosses val="autoZero"/>
        <c:auto val="1"/>
        <c:lblAlgn val="ctr"/>
        <c:lblOffset val="100"/>
        <c:noMultiLvlLbl val="0"/>
      </c:catAx>
      <c:valAx>
        <c:axId val="302598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0258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9344476030759157"/>
          <c:w val="1"/>
          <c:h val="0.105506374712574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Cambria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6">
                  <a:lumMod val="75000"/>
                  <a:alpha val="45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0070C0">
                  <a:alpha val="55000"/>
                </a:srgbClr>
              </a:solidFill>
            </c:spPr>
          </c:dPt>
          <c:dPt>
            <c:idx val="7"/>
            <c:bubble3D val="0"/>
            <c:spPr>
              <a:solidFill>
                <a:srgbClr val="4C3799">
                  <a:alpha val="60000"/>
                </a:srgbClr>
              </a:solidFill>
            </c:spPr>
          </c:dPt>
          <c:dPt>
            <c:idx val="8"/>
            <c:bubble3D val="0"/>
            <c:spPr>
              <a:solidFill>
                <a:srgbClr val="0070C0"/>
              </a:solidFill>
            </c:spPr>
          </c:dPt>
          <c:dPt>
            <c:idx val="9"/>
            <c:bubble3D val="0"/>
            <c:spPr>
              <a:solidFill>
                <a:srgbClr val="7030A0"/>
              </a:solidFill>
            </c:spPr>
          </c:dPt>
          <c:dPt>
            <c:idx val="1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1.4338966853728086E-2"/>
                  <c:y val="-1.4300212889258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074553595219424E-2"/>
                  <c:y val="-3.57505322231463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545727078201788E-2"/>
                  <c:y val="-4.05172698528992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691746084220091E-2"/>
                      <c:h val="3.98499265847338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0074553595219216E-2"/>
                  <c:y val="-1.4300212889258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07455359521932E-2"/>
                  <c:y val="1.4300212889258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1545727078201739E-2"/>
                  <c:y val="4.766737629752850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111830392828994E-2"/>
                  <c:y val="-7.150106444629275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5884693931929905E-2"/>
                  <c:y val="4.766737629752850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620280673421108E-2"/>
                  <c:y val="-1.66835817041349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206760224473757E-2"/>
                  <c:y val="-1.19168440743821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8640656909846513E-2"/>
                  <c:y val="-1.19168440743821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Лист2!$E$9:$E$19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Лист2!$F$9:$F$19</c:f>
              <c:numCache>
                <c:formatCode>#,##0.00</c:formatCode>
                <c:ptCount val="11"/>
                <c:pt idx="0">
                  <c:v>8.33</c:v>
                </c:pt>
                <c:pt idx="1">
                  <c:v>0.5</c:v>
                </c:pt>
                <c:pt idx="2">
                  <c:v>0.47</c:v>
                </c:pt>
                <c:pt idx="3">
                  <c:v>0.98</c:v>
                </c:pt>
                <c:pt idx="4">
                  <c:v>2.1</c:v>
                </c:pt>
                <c:pt idx="5">
                  <c:v>70.459999999999994</c:v>
                </c:pt>
                <c:pt idx="6">
                  <c:v>7.84</c:v>
                </c:pt>
                <c:pt idx="7">
                  <c:v>5.84</c:v>
                </c:pt>
                <c:pt idx="8">
                  <c:v>2.75</c:v>
                </c:pt>
                <c:pt idx="9">
                  <c:v>0.2</c:v>
                </c:pt>
                <c:pt idx="10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969804121707006"/>
          <c:y val="7.1560826298169172E-4"/>
          <c:w val="0.37008490404527"/>
          <c:h val="0.99856883185818857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Cambria" pitchFamily="18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Image" r:id="rId3" imgW="6565079" imgH="4761905" progId="Photoshop.Image.6">
                  <p:embed/>
                </p:oleObj>
              </mc:Choice>
              <mc:Fallback>
                <p:oleObj name="Image" r:id="rId3" imgW="6565079" imgH="4761905" progId="Photoshop.Image.6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36DCB6E-0455-4D16-86D5-4A4A05F751F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4F87C-6CAF-478D-B054-7B7C6C6C89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4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E55D8-199F-4403-8ED8-6F482D2246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4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DD57C35E-1962-45FD-8804-566DE5C2BE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8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E2939-62AB-4CE7-A6F1-6618F33FE2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6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759A1-1691-49B9-890C-D33303EB129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5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E95A8-D6DE-40CE-8990-8F6273269D2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8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8EC61-F697-485F-A0F5-604BE3797C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4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46ED-4F28-4B5B-8A11-5E7E2F92D6A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1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7E48A-447B-4158-A1E4-3D10150D95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6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64C0F-4CD6-4301-B3C6-F088EF60545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5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0D1D4-B4BD-4C27-82B4-A007BF71DF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8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AF2EEACC-F869-4892-A1D7-C9E0640F915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3645024"/>
            <a:ext cx="6696744" cy="2808312"/>
          </a:xfrm>
          <a:noFill/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Дятьковского районного СНД от 08.12.2020 г. № 6-100  «О бюджете Дятьковского муниципального района Брянской области на 2021 год и на плановый период 2022 и 2023 годов»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467544" y="404664"/>
            <a:ext cx="1131065" cy="106480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44624"/>
            <a:ext cx="7704856" cy="72008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Дятьковского района в 2021-2023гг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63051" y="453434"/>
            <a:ext cx="1145378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тыс. рублей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05540"/>
              </p:ext>
            </p:extLst>
          </p:nvPr>
        </p:nvGraphicFramePr>
        <p:xfrm>
          <a:off x="51445" y="793781"/>
          <a:ext cx="8856984" cy="572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823"/>
                <a:gridCol w="1041137"/>
                <a:gridCol w="1089940"/>
                <a:gridCol w="1089940"/>
                <a:gridCol w="1155012"/>
                <a:gridCol w="1155012"/>
                <a:gridCol w="797120"/>
              </a:tblGrid>
              <a:tr h="1707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itchFamily="18" charset="0"/>
                          <a:ea typeface="Times New Roman"/>
                        </a:rPr>
                        <a:t>Направление расходов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2022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объем,                рублей</a:t>
                      </a:r>
                      <a:endParaRPr lang="ru-RU" sz="120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доля в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общем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объеме,%</a:t>
                      </a:r>
                      <a:endParaRPr lang="ru-RU" sz="120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объем,                 рублей</a:t>
                      </a:r>
                      <a:endParaRPr lang="ru-RU" sz="120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доля в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общем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объеме, %</a:t>
                      </a:r>
                      <a:endParaRPr lang="ru-RU" sz="120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объем,                рублей</a:t>
                      </a:r>
                      <a:endParaRPr lang="ru-RU" sz="120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доля в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общем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объеме, %</a:t>
                      </a:r>
                      <a:endParaRPr lang="ru-RU" sz="120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Общегосударственные</a:t>
                      </a:r>
                      <a:r>
                        <a:rPr lang="ru-RU" sz="1200" b="0" baseline="0" dirty="0" smtClean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 вопросы 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73 639,63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8,33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003,56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7,96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829,33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8,17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7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397,37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0,50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441,36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0,48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611,12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0,54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185,80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0,47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967,39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0,43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898,60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0,46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2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8 632,69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0,98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142,28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0,45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165,88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0,49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1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525,92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2,10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118,10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3,61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226,46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0,96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623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027,53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70,46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643062,09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70,12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843,21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71,02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337,18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7,84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046,09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7,75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959,88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7,50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7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608,06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5,84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806,86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5,32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198,66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5,77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307,62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2,75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960,47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2,29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860,47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2,45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1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804,30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0,20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835,00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0,20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835,00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0,22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1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Cambria" panose="02040503050406030204" pitchFamily="18" charset="0"/>
                          <a:ea typeface="Times New Roman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674,00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0,53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674,00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0,30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674,00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Calibri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0,31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1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Условно-утвержденные расходы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</a:rPr>
                        <a:t>0,00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10 000,00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1,09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Calibri" pitchFamily="34" charset="0"/>
                        </a:rPr>
                        <a:t>2,11</a:t>
                      </a:r>
                      <a:endParaRPr lang="ru-RU" sz="1200" b="0" i="0" u="none" strike="noStrike" dirty="0"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1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ВСЕГО РАСХОДОВ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884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140,11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100,0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057,20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100,0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853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102,61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100,0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9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7991"/>
            <a:ext cx="8229600" cy="72008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Дятьковского района </a:t>
            </a:r>
            <a:b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2021 году</a:t>
            </a:r>
            <a:endParaRPr lang="ru-RU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296319"/>
              </p:ext>
            </p:extLst>
          </p:nvPr>
        </p:nvGraphicFramePr>
        <p:xfrm>
          <a:off x="179512" y="1052736"/>
          <a:ext cx="8856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49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1293813" y="1823648"/>
            <a:ext cx="1752600" cy="4267200"/>
            <a:chOff x="960" y="1104"/>
            <a:chExt cx="1104" cy="2688"/>
          </a:xfrm>
        </p:grpSpPr>
        <p:sp>
          <p:nvSpPr>
            <p:cNvPr id="80900" name="AutoShape 4"/>
            <p:cNvSpPr>
              <a:spLocks noChangeArrowheads="1"/>
            </p:cNvSpPr>
            <p:nvPr/>
          </p:nvSpPr>
          <p:spPr bwMode="gray">
            <a:xfrm>
              <a:off x="1008" y="2112"/>
              <a:ext cx="1008" cy="168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chemeClr val="accent2">
                    <a:gamma/>
                    <a:shade val="5764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prstShdw prst="shdw12">
                <a:srgbClr val="B2B2B2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0901" name="Text Box 5"/>
            <p:cNvSpPr txBox="1">
              <a:spLocks noChangeArrowheads="1"/>
            </p:cNvSpPr>
            <p:nvPr/>
          </p:nvSpPr>
          <p:spPr bwMode="gray">
            <a:xfrm>
              <a:off x="1095" y="2544"/>
              <a:ext cx="82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2021 год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902" name="AutoShape 6"/>
            <p:cNvSpPr>
              <a:spLocks noChangeArrowheads="1"/>
            </p:cNvSpPr>
            <p:nvPr/>
          </p:nvSpPr>
          <p:spPr bwMode="gray">
            <a:xfrm>
              <a:off x="960" y="1104"/>
              <a:ext cx="1104" cy="1296"/>
            </a:xfrm>
            <a:prstGeom prst="roundRect">
              <a:avLst>
                <a:gd name="adj" fmla="val 1750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0903" name="AutoShape 7"/>
            <p:cNvSpPr>
              <a:spLocks noChangeArrowheads="1"/>
            </p:cNvSpPr>
            <p:nvPr/>
          </p:nvSpPr>
          <p:spPr bwMode="gray">
            <a:xfrm>
              <a:off x="986" y="2044"/>
              <a:ext cx="1056" cy="32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0904" name="AutoShape 8"/>
            <p:cNvSpPr>
              <a:spLocks noChangeArrowheads="1"/>
            </p:cNvSpPr>
            <p:nvPr/>
          </p:nvSpPr>
          <p:spPr bwMode="gray">
            <a:xfrm>
              <a:off x="986" y="1118"/>
              <a:ext cx="1056" cy="3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tint val="2431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gray">
            <a:xfrm>
              <a:off x="1027" y="1437"/>
              <a:ext cx="989" cy="75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743 972,77</a:t>
              </a:r>
            </a:p>
            <a:p>
              <a:pPr algn="ctr" eaLnBrk="0" hangingPunct="0"/>
              <a:endPara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84,14 %</a:t>
              </a:r>
              <a:endPara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906" name="AutoShape 10"/>
            <p:cNvSpPr>
              <a:spLocks noChangeArrowheads="1"/>
            </p:cNvSpPr>
            <p:nvPr/>
          </p:nvSpPr>
          <p:spPr bwMode="gray">
            <a:xfrm flipV="1">
              <a:off x="1077" y="3582"/>
              <a:ext cx="864" cy="1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5451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80907" name="Group 11"/>
          <p:cNvGrpSpPr>
            <a:grpSpLocks/>
          </p:cNvGrpSpPr>
          <p:nvPr/>
        </p:nvGrpSpPr>
        <p:grpSpPr bwMode="auto">
          <a:xfrm>
            <a:off x="5933145" y="1993538"/>
            <a:ext cx="1859549" cy="3918249"/>
            <a:chOff x="3817" y="1536"/>
            <a:chExt cx="1079" cy="2256"/>
          </a:xfrm>
        </p:grpSpPr>
        <p:sp>
          <p:nvSpPr>
            <p:cNvPr id="80908" name="AutoShape 12"/>
            <p:cNvSpPr>
              <a:spLocks noChangeArrowheads="1"/>
            </p:cNvSpPr>
            <p:nvPr/>
          </p:nvSpPr>
          <p:spPr bwMode="gray">
            <a:xfrm>
              <a:off x="3856" y="2400"/>
              <a:ext cx="1008" cy="1392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prstShdw prst="shdw11">
                <a:srgbClr val="B2B2B2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0909" name="Text Box 13"/>
            <p:cNvSpPr txBox="1">
              <a:spLocks noChangeArrowheads="1"/>
            </p:cNvSpPr>
            <p:nvPr/>
          </p:nvSpPr>
          <p:spPr bwMode="gray">
            <a:xfrm>
              <a:off x="3984" y="2812"/>
              <a:ext cx="74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2023 год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0910" name="Group 14"/>
            <p:cNvGrpSpPr>
              <a:grpSpLocks/>
            </p:cNvGrpSpPr>
            <p:nvPr/>
          </p:nvGrpSpPr>
          <p:grpSpPr bwMode="auto">
            <a:xfrm>
              <a:off x="3817" y="1536"/>
              <a:ext cx="1079" cy="1198"/>
              <a:chOff x="3696" y="1682"/>
              <a:chExt cx="1363" cy="1800"/>
            </a:xfrm>
          </p:grpSpPr>
          <p:sp>
            <p:nvSpPr>
              <p:cNvPr id="80911" name="AutoShape 15"/>
              <p:cNvSpPr>
                <a:spLocks noChangeArrowheads="1"/>
              </p:cNvSpPr>
              <p:nvPr/>
            </p:nvSpPr>
            <p:spPr bwMode="gray">
              <a:xfrm>
                <a:off x="3696" y="1682"/>
                <a:ext cx="1363" cy="1800"/>
              </a:xfrm>
              <a:prstGeom prst="roundRect">
                <a:avLst>
                  <a:gd name="adj" fmla="val 17509"/>
                </a:avLst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80912" name="AutoShape 16"/>
              <p:cNvSpPr>
                <a:spLocks noChangeArrowheads="1"/>
              </p:cNvSpPr>
              <p:nvPr/>
            </p:nvSpPr>
            <p:spPr bwMode="gray">
              <a:xfrm>
                <a:off x="3728" y="2987"/>
                <a:ext cx="1304" cy="44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235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80913" name="AutoShape 17"/>
              <p:cNvSpPr>
                <a:spLocks noChangeArrowheads="1"/>
              </p:cNvSpPr>
              <p:nvPr/>
            </p:nvSpPr>
            <p:spPr bwMode="gray">
              <a:xfrm>
                <a:off x="3728" y="1701"/>
                <a:ext cx="1304" cy="44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42353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80914" name="Text Box 18"/>
            <p:cNvSpPr txBox="1">
              <a:spLocks noChangeArrowheads="1"/>
            </p:cNvSpPr>
            <p:nvPr/>
          </p:nvSpPr>
          <p:spPr bwMode="gray">
            <a:xfrm>
              <a:off x="3925" y="1824"/>
              <a:ext cx="911" cy="69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719 001,75</a:t>
              </a:r>
            </a:p>
            <a:p>
              <a:pPr algn="ctr" eaLnBrk="0" hangingPunct="0"/>
              <a:endParaRPr lang="ru-RU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84,29 %</a:t>
              </a:r>
              <a:endPara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915" name="AutoShape 19"/>
            <p:cNvSpPr>
              <a:spLocks noChangeArrowheads="1"/>
            </p:cNvSpPr>
            <p:nvPr/>
          </p:nvSpPr>
          <p:spPr bwMode="gray">
            <a:xfrm flipV="1">
              <a:off x="3936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4549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80916" name="Group 20"/>
          <p:cNvGrpSpPr>
            <a:grpSpLocks/>
          </p:cNvGrpSpPr>
          <p:nvPr/>
        </p:nvGrpSpPr>
        <p:grpSpPr bwMode="auto">
          <a:xfrm>
            <a:off x="3563888" y="1700808"/>
            <a:ext cx="1998712" cy="4318991"/>
            <a:chOff x="2416" y="1296"/>
            <a:chExt cx="1088" cy="2496"/>
          </a:xfrm>
        </p:grpSpPr>
        <p:sp>
          <p:nvSpPr>
            <p:cNvPr id="80917" name="AutoShape 21"/>
            <p:cNvSpPr>
              <a:spLocks noChangeArrowheads="1"/>
            </p:cNvSpPr>
            <p:nvPr/>
          </p:nvSpPr>
          <p:spPr bwMode="gray">
            <a:xfrm>
              <a:off x="2464" y="2304"/>
              <a:ext cx="1008" cy="1488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chemeClr val="hlink">
                    <a:gamma/>
                    <a:shade val="60784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80918" name="Group 22"/>
            <p:cNvGrpSpPr>
              <a:grpSpLocks/>
            </p:cNvGrpSpPr>
            <p:nvPr/>
          </p:nvGrpSpPr>
          <p:grpSpPr bwMode="auto">
            <a:xfrm>
              <a:off x="2416" y="1296"/>
              <a:ext cx="1088" cy="1248"/>
              <a:chOff x="5392" y="229"/>
              <a:chExt cx="1363" cy="1800"/>
            </a:xfrm>
          </p:grpSpPr>
          <p:sp>
            <p:nvSpPr>
              <p:cNvPr id="80919" name="AutoShape 23"/>
              <p:cNvSpPr>
                <a:spLocks noChangeArrowheads="1"/>
              </p:cNvSpPr>
              <p:nvPr/>
            </p:nvSpPr>
            <p:spPr bwMode="gray">
              <a:xfrm>
                <a:off x="5392" y="229"/>
                <a:ext cx="1363" cy="1800"/>
              </a:xfrm>
              <a:prstGeom prst="roundRect">
                <a:avLst>
                  <a:gd name="adj" fmla="val 17509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80920" name="AutoShape 24"/>
              <p:cNvSpPr>
                <a:spLocks noChangeArrowheads="1"/>
              </p:cNvSpPr>
              <p:nvPr/>
            </p:nvSpPr>
            <p:spPr bwMode="gray">
              <a:xfrm>
                <a:off x="5424" y="1536"/>
                <a:ext cx="1304" cy="44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2745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80921" name="AutoShape 25"/>
              <p:cNvSpPr>
                <a:spLocks noChangeArrowheads="1"/>
              </p:cNvSpPr>
              <p:nvPr/>
            </p:nvSpPr>
            <p:spPr bwMode="gray">
              <a:xfrm>
                <a:off x="5424" y="250"/>
                <a:ext cx="1304" cy="44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80922" name="Text Box 26"/>
            <p:cNvSpPr txBox="1">
              <a:spLocks noChangeArrowheads="1"/>
            </p:cNvSpPr>
            <p:nvPr/>
          </p:nvSpPr>
          <p:spPr bwMode="gray">
            <a:xfrm>
              <a:off x="2605" y="2688"/>
              <a:ext cx="71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2022 год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923" name="Text Box 27"/>
            <p:cNvSpPr txBox="1">
              <a:spLocks noChangeArrowheads="1"/>
            </p:cNvSpPr>
            <p:nvPr/>
          </p:nvSpPr>
          <p:spPr bwMode="gray">
            <a:xfrm>
              <a:off x="2534" y="1584"/>
              <a:ext cx="854" cy="69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762 915,04</a:t>
              </a:r>
            </a:p>
            <a:p>
              <a:pPr algn="ctr" eaLnBrk="0" hangingPunct="0"/>
              <a:endParaRPr lang="ru-RU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83,19 %</a:t>
              </a:r>
              <a:endParaRPr lang="en-US" sz="2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924" name="AutoShape 28"/>
            <p:cNvSpPr>
              <a:spLocks noChangeArrowheads="1"/>
            </p:cNvSpPr>
            <p:nvPr/>
          </p:nvSpPr>
          <p:spPr bwMode="gray">
            <a:xfrm flipV="1">
              <a:off x="2544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51373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32" name="Заголовок 1"/>
          <p:cNvSpPr txBox="1">
            <a:spLocks/>
          </p:cNvSpPr>
          <p:nvPr/>
        </p:nvSpPr>
        <p:spPr>
          <a:xfrm>
            <a:off x="0" y="0"/>
            <a:ext cx="7840114" cy="74476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«социального блока» бюджета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Дятьковского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 на 2021-2023гг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63051" y="573556"/>
            <a:ext cx="1145378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тыс. рублей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3216" y="886504"/>
            <a:ext cx="705678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Более 80% всех расходов бюджета  Дятьковского района составляют отрасли «социального блока»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расходов бюджета Дятьковского района по муниципальным программам и непрограммным направлениям деятельности на 2021-2023гг. </a:t>
            </a:r>
            <a:r>
              <a:rPr lang="ru-RU" sz="2000" kern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kern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kern="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96386"/>
              </p:ext>
            </p:extLst>
          </p:nvPr>
        </p:nvGraphicFramePr>
        <p:xfrm>
          <a:off x="35750" y="1066800"/>
          <a:ext cx="9072499" cy="498990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75698"/>
                <a:gridCol w="382628"/>
                <a:gridCol w="603918"/>
                <a:gridCol w="1019324"/>
                <a:gridCol w="1019324"/>
                <a:gridCol w="784095"/>
                <a:gridCol w="940913"/>
                <a:gridCol w="878485"/>
                <a:gridCol w="768114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Наименование муниципальной программы, подпрограммы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МП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ППМП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Исполнение </a:t>
                      </a: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2019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2020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 (перво-начальный)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2021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2021/2020,%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2022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2023 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Times New Roman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9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полномочий исполнительно-распорядительного органа Дятьковского района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124 103,01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132 429,60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706,9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113,8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475,3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127 660,3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9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подпрограмма «Устойчивое развитие сельских территорий Дятьковского района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4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муниципальными финансами Дятьковского района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20 975,11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20 028,80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17 856,77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89,20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16 092,10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16 092,10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4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муниципальным имуществом Дятьковского района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9 593,78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10 224,80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004,90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97,8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9 119,58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8 285,04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культуры Дятьковского района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115 167,20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107 385,90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116 255,59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108,30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115 155,15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106 976,59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образования Дятьковского района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551 704,78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572 967,40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583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064,40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101,8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605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867,90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569</a:t>
                      </a:r>
                      <a:r>
                        <a:rPr lang="ru-RU" sz="1050" baseline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aseline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741,41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9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подпрограмма "Повышение безопасности дорожного движения в Дятьковском районе"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433,04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109,50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т.ч. подпрограмма "Создание дополнительных мест в общеобразовательных организациях"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285,84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307,40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3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Непрограммная деятельность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6 395,65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7 142,30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6 251,55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87,50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16 347,17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24 347,17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654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827 939,52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850 178,80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884 140,11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917 057,2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853 102,61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6093296"/>
            <a:ext cx="8604000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МП – муниципальные </a:t>
            </a:r>
            <a:r>
              <a:rPr lang="ru-RU" sz="1100" dirty="0" smtClean="0"/>
              <a:t>программы</a:t>
            </a:r>
            <a:r>
              <a:rPr lang="ru-RU" sz="1100" dirty="0"/>
              <a:t>	</a:t>
            </a:r>
            <a:r>
              <a:rPr lang="ru-RU" sz="1100" dirty="0" smtClean="0"/>
              <a:t>	ППМП </a:t>
            </a:r>
            <a:r>
              <a:rPr lang="ru-RU" sz="1100" dirty="0"/>
              <a:t>– подпрограмма </a:t>
            </a:r>
            <a:r>
              <a:rPr lang="ru-RU" sz="1100" dirty="0" smtClean="0"/>
              <a:t>муниципальной программы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40352" y="727444"/>
            <a:ext cx="1145378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906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747" y="0"/>
            <a:ext cx="8229600" cy="79208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источников финансирования дефицита бюджета Дятьковского района в 2021-2023 годах</a:t>
            </a:r>
            <a:endParaRPr lang="ru-RU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04554"/>
              </p:ext>
            </p:extLst>
          </p:nvPr>
        </p:nvGraphicFramePr>
        <p:xfrm>
          <a:off x="251521" y="1052734"/>
          <a:ext cx="8640959" cy="518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996"/>
                <a:gridCol w="1705453"/>
                <a:gridCol w="1591755"/>
                <a:gridCol w="1591755"/>
              </a:tblGrid>
              <a:tr h="623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/>
                </a:tc>
              </a:tr>
              <a:tr h="385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(+) (тыс. руб.)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71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дефицит/ профицит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в объеме налоговых и неналоговых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доходов без учета  доходов по доп. нормативам (%)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8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дефицита (тыс. руб.)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71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Федерации, в том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числе: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9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Получение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кредитов (тыс. руб.)</a:t>
                      </a:r>
                      <a:endParaRPr lang="ru-RU" sz="1100" b="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25 000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25 000</a:t>
                      </a:r>
                    </a:p>
                  </a:txBody>
                  <a:tcPr marL="68580" marR="68580" marT="0" marB="0" anchor="ctr"/>
                </a:tc>
              </a:tr>
              <a:tr h="2779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Погашение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кредитов (тыс. руб.)</a:t>
                      </a:r>
                      <a:endParaRPr lang="ru-RU" sz="1100" b="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- 25 000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- 25 000 </a:t>
                      </a:r>
                    </a:p>
                  </a:txBody>
                  <a:tcPr marL="68580" marR="68580" marT="0" marB="0" anchor="ctr"/>
                </a:tc>
              </a:tr>
              <a:tr h="836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Федерации, в том числе: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9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Получение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кредитов (тыс. руб.)</a:t>
                      </a:r>
                      <a:endParaRPr lang="ru-RU" sz="1100" b="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79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Погашение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кредитов (тыс. руб.)</a:t>
                      </a:r>
                      <a:endParaRPr lang="ru-RU" sz="1100" b="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58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 (тыс. руб.)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55170" y="723951"/>
            <a:ext cx="1145378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7065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143001" y="2209800"/>
            <a:ext cx="6705600" cy="2400165"/>
            <a:chOff x="528" y="1248"/>
            <a:chExt cx="4656" cy="1615"/>
          </a:xfrm>
        </p:grpSpPr>
        <p:grpSp>
          <p:nvGrpSpPr>
            <p:cNvPr id="73732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615"/>
              <a:chOff x="1872" y="1824"/>
              <a:chExt cx="2014" cy="1615"/>
            </a:xfrm>
          </p:grpSpPr>
          <p:sp>
            <p:nvSpPr>
              <p:cNvPr id="73733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73734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73736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73737" name="Oval 9"/>
              <p:cNvSpPr>
                <a:spLocks noChangeArrowheads="1"/>
              </p:cNvSpPr>
              <p:nvPr/>
            </p:nvSpPr>
            <p:spPr bwMode="gray">
              <a:xfrm>
                <a:off x="2164" y="1829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73740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gray">
              <a:xfrm>
                <a:off x="2254" y="2083"/>
                <a:ext cx="1262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ru-RU" dirty="0"/>
              </a:p>
            </p:txBody>
          </p:sp>
        </p:grpSp>
        <p:sp>
          <p:nvSpPr>
            <p:cNvPr id="73742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3746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gray">
            <a:xfrm>
              <a:off x="2163" y="1641"/>
              <a:ext cx="1362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Объем </a:t>
              </a:r>
            </a:p>
            <a:p>
              <a:pPr algn="ctr" eaLnBrk="0" hangingPunct="0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униципального</a:t>
              </a:r>
            </a:p>
            <a:p>
              <a:pPr algn="ctr" eaLnBrk="0" hangingPunct="0"/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внутреннего долга,</a:t>
              </a:r>
            </a:p>
            <a:p>
              <a:pPr algn="ctr" eaLnBrk="0" hangingPunct="0"/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т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ыс. рублей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750" name="Text Box 22"/>
            <p:cNvSpPr txBox="1">
              <a:spLocks noChangeArrowheads="1"/>
            </p:cNvSpPr>
            <p:nvPr/>
          </p:nvSpPr>
          <p:spPr bwMode="gray">
            <a:xfrm>
              <a:off x="628" y="1630"/>
              <a:ext cx="105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ценка на</a:t>
              </a:r>
            </a:p>
            <a:p>
              <a:pPr algn="ctr" eaLnBrk="0" hangingPunct="0"/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01.01.2022</a:t>
              </a:r>
              <a:endPara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751" name="Text Box 23"/>
            <p:cNvSpPr txBox="1">
              <a:spLocks noChangeArrowheads="1"/>
            </p:cNvSpPr>
            <p:nvPr/>
          </p:nvSpPr>
          <p:spPr bwMode="gray">
            <a:xfrm>
              <a:off x="628" y="1980"/>
              <a:ext cx="105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ценка на </a:t>
              </a:r>
            </a:p>
            <a:p>
              <a:pPr algn="ctr" eaLnBrk="0" hangingPunct="0"/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01.01.2023</a:t>
              </a:r>
              <a:endPara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752" name="Text Box 24"/>
            <p:cNvSpPr txBox="1">
              <a:spLocks noChangeArrowheads="1"/>
            </p:cNvSpPr>
            <p:nvPr/>
          </p:nvSpPr>
          <p:spPr bwMode="gray">
            <a:xfrm>
              <a:off x="528" y="2294"/>
              <a:ext cx="1152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оценка на </a:t>
              </a:r>
            </a:p>
            <a:p>
              <a:pPr algn="ctr" eaLnBrk="0" hangingPunct="0"/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01.01.2024</a:t>
              </a:r>
              <a:endPara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753" name="Text Box 25"/>
            <p:cNvSpPr txBox="1">
              <a:spLocks noChangeArrowheads="1"/>
            </p:cNvSpPr>
            <p:nvPr/>
          </p:nvSpPr>
          <p:spPr bwMode="gray">
            <a:xfrm>
              <a:off x="4388" y="1697"/>
              <a:ext cx="484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25000</a:t>
              </a:r>
              <a:endPara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AutoShape 15"/>
          <p:cNvSpPr>
            <a:spLocks noChangeArrowheads="1"/>
          </p:cNvSpPr>
          <p:nvPr/>
        </p:nvSpPr>
        <p:spPr bwMode="gray">
          <a:xfrm>
            <a:off x="1143001" y="2213336"/>
            <a:ext cx="1659118" cy="570689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оценка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 eaLnBrk="0" hangingPunct="0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01.01.2021</a:t>
            </a:r>
            <a:endParaRPr lang="ru-RU" sz="1400" dirty="0"/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gray">
          <a:xfrm>
            <a:off x="6120354" y="2206828"/>
            <a:ext cx="1728247" cy="570689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gray">
          <a:xfrm>
            <a:off x="6702797" y="2425294"/>
            <a:ext cx="697060" cy="338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25000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gray">
          <a:xfrm>
            <a:off x="6716033" y="3395719"/>
            <a:ext cx="697060" cy="338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25000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gray">
          <a:xfrm>
            <a:off x="6716599" y="3896464"/>
            <a:ext cx="697060" cy="338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25000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55200" y="116632"/>
            <a:ext cx="8229600" cy="74476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Муниципальный долг Дятьковского района</a:t>
            </a:r>
            <a:endParaRPr lang="ru-RU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123728" y="4149080"/>
            <a:ext cx="6912768" cy="105496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539552" y="332656"/>
            <a:ext cx="1131065" cy="1064809"/>
          </a:xfrm>
          <a:prstGeom prst="roundRect">
            <a:avLst>
              <a:gd name="adj" fmla="val 11921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04286"/>
            <a:ext cx="8229600" cy="5760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  <a:endParaRPr lang="ru-RU" sz="3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090294"/>
              </p:ext>
            </p:extLst>
          </p:nvPr>
        </p:nvGraphicFramePr>
        <p:xfrm>
          <a:off x="182457" y="802418"/>
          <a:ext cx="8490193" cy="5782647"/>
        </p:xfrm>
        <a:graphic>
          <a:graphicData uri="http://schemas.openxmlformats.org/drawingml/2006/table">
            <a:tbl>
              <a:tblPr/>
              <a:tblGrid>
                <a:gridCol w="4560953"/>
                <a:gridCol w="1306738"/>
                <a:gridCol w="1315764"/>
                <a:gridCol w="1306738"/>
              </a:tblGrid>
              <a:tr h="1166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B4E63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2021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   БЮДЖЕТА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884 140,11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8C8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917 057,20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853 102,61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8C83">
                        <a:alpha val="50196"/>
                      </a:srgbClr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доходы: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256 220,55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265 722,36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322 197,32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том числе: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627 919,56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651 334,84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530 905,29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  <a:tr h="484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125 070,1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126 730,00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33 917,00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53 867,60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79 585,20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51 565,26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423 108,76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419 133,21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419 485,16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</a:tr>
              <a:tr h="661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25 873,10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25 886,43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25 937,87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   БЮДЖЕТА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884 140,11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917 057,20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853 102,61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82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Дефицит/профицит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8C83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03C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8C83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907713" y="494641"/>
            <a:ext cx="121738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Cambria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4707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966050"/>
              </p:ext>
            </p:extLst>
          </p:nvPr>
        </p:nvGraphicFramePr>
        <p:xfrm>
          <a:off x="215207" y="1124744"/>
          <a:ext cx="8734275" cy="4677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9877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 Дятьковского района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динамике 2020-2023гг.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40352" y="749901"/>
            <a:ext cx="1081130" cy="307777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5121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740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о налоговых и неналоговых  доходах бюджета Дятьковского района в 2020-2023 гг.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0352" y="751136"/>
            <a:ext cx="1081130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67350"/>
              </p:ext>
            </p:extLst>
          </p:nvPr>
        </p:nvGraphicFramePr>
        <p:xfrm>
          <a:off x="107505" y="1196752"/>
          <a:ext cx="8712966" cy="496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6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64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6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66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66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2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Наименование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Оценка 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        2020 год</a:t>
                      </a:r>
                      <a:endParaRPr lang="ru-RU" sz="1200" b="1" i="0" u="none" strike="noStrike" baseline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2021 </a:t>
                      </a:r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2022 </a:t>
                      </a:r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2023 </a:t>
                      </a:r>
                      <a:r>
                        <a:rPr lang="ru-RU" sz="12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</a:rPr>
                        <a:t>год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Cambria" pitchFamily="18" charset="0"/>
                        </a:rPr>
                        <a:t>НАЛОГОВЫЕ И НЕНАЛОГОВЫЕ ДОХОДЫ                         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595,70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220,55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722,36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197,32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НАЛОГИ НА ПРИБЫЛЬ,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739,40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744,00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912,9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532,30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3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977,80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3 137,50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161,10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319,04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889,09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487,22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823,22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ГОСУДАРСТВЕННАЯ ПОШЛИНА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3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653,66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002,36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348,34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550,60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5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ПЛАТЕЖИ ПРИ ПОЛЬЗОВАНИИ ПРИРОДНЫМИ РЕСУРСАМИ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732,80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760,70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790,30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822,00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5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75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527,00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142, 00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142, 00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АДМИНИСТРАТИВНЫЕ ПЛАТЕЖИ И СБОРЫ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255, 00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255, 00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255, 00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061,80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357,60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7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ПРОЧИЕ НЕНАЛОГОВЫЕ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7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Line 3"/>
          <p:cNvSpPr>
            <a:spLocks noChangeShapeType="1"/>
          </p:cNvSpPr>
          <p:nvPr/>
        </p:nvSpPr>
        <p:spPr bwMode="gray">
          <a:xfrm flipH="1">
            <a:off x="873125" y="5402263"/>
            <a:ext cx="16573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gray">
          <a:xfrm flipH="1">
            <a:off x="873125" y="456406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gray">
          <a:xfrm flipH="1">
            <a:off x="873125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gray">
          <a:xfrm flipH="1">
            <a:off x="873125" y="2905125"/>
            <a:ext cx="416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gray">
          <a:xfrm flipH="1" flipV="1">
            <a:off x="873125" y="2063750"/>
            <a:ext cx="503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gray">
          <a:xfrm>
            <a:off x="1025525" y="2057400"/>
            <a:ext cx="0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gray">
          <a:xfrm>
            <a:off x="1025525" y="2928938"/>
            <a:ext cx="0" cy="81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gray">
          <a:xfrm>
            <a:off x="1025525" y="3746500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gray">
          <a:xfrm>
            <a:off x="1025525" y="4564063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gray">
          <a:xfrm>
            <a:off x="1046505" y="2365529"/>
            <a:ext cx="15279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 прогноз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gray">
          <a:xfrm>
            <a:off x="1062325" y="3185319"/>
            <a:ext cx="15279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 прогноз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gray">
          <a:xfrm>
            <a:off x="1062335" y="4071938"/>
            <a:ext cx="15279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 прогноз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gray">
          <a:xfrm>
            <a:off x="1037638" y="4882935"/>
            <a:ext cx="14562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 оценка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2590800" y="2066925"/>
            <a:ext cx="5826125" cy="3343275"/>
            <a:chOff x="1514" y="1446"/>
            <a:chExt cx="3670" cy="2106"/>
          </a:xfrm>
        </p:grpSpPr>
        <p:sp>
          <p:nvSpPr>
            <p:cNvPr id="74769" name="Freeform 17"/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0" name="Freeform 18"/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1" name="Freeform 19"/>
            <p:cNvSpPr>
              <a:spLocks/>
            </p:cNvSpPr>
            <p:nvPr/>
          </p:nvSpPr>
          <p:spPr bwMode="gray">
            <a:xfrm>
              <a:off x="4452" y="1970"/>
              <a:ext cx="363" cy="530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2" name="Freeform 20"/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3" name="Freeform 21"/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4" name="Freeform 22"/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5" name="Freeform 23"/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6" name="Freeform 24"/>
            <p:cNvSpPr>
              <a:spLocks/>
            </p:cNvSpPr>
            <p:nvPr/>
          </p:nvSpPr>
          <p:spPr bwMode="gray">
            <a:xfrm>
              <a:off x="1888" y="1543"/>
              <a:ext cx="1158" cy="1715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322 197,3</a:t>
              </a:r>
              <a:endPara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265 722,4</a:t>
              </a:r>
              <a:endPara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779" name="Freeform 27"/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4780" name="Rectangle 28"/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256 220,6</a:t>
              </a:r>
              <a:endPara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781" name="Rectangle 29"/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tx2">
                    <a:gamma/>
                    <a:shade val="72549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252 595,7</a:t>
              </a:r>
              <a:endPara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69263" y="10100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бюджета Дятьковского района в 2020-2023 гг.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776835" y="717986"/>
            <a:ext cx="1145378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тыс. рублей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34090" y="4698269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+3 624,9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8470" y="3818215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+9 501,8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850" y="2968387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56 474,9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259306"/>
              </p:ext>
            </p:extLst>
          </p:nvPr>
        </p:nvGraphicFramePr>
        <p:xfrm>
          <a:off x="107504" y="1057679"/>
          <a:ext cx="4572000" cy="4291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649023"/>
              </p:ext>
            </p:extLst>
          </p:nvPr>
        </p:nvGraphicFramePr>
        <p:xfrm>
          <a:off x="4427984" y="1080606"/>
          <a:ext cx="45720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504" y="6891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Дятьковского района в 2020 и 2021 годах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63051" y="749901"/>
            <a:ext cx="1145378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тыс. рублей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683173"/>
              </p:ext>
            </p:extLst>
          </p:nvPr>
        </p:nvGraphicFramePr>
        <p:xfrm>
          <a:off x="251520" y="5373216"/>
          <a:ext cx="8424936" cy="101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93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Freeform 4"/>
          <p:cNvSpPr>
            <a:spLocks noEditPoints="1"/>
          </p:cNvSpPr>
          <p:nvPr/>
        </p:nvSpPr>
        <p:spPr bwMode="gray">
          <a:xfrm>
            <a:off x="990600" y="1905000"/>
            <a:ext cx="5943600" cy="40386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92194" name="Oval 34"/>
          <p:cNvSpPr>
            <a:spLocks noChangeArrowheads="1"/>
          </p:cNvSpPr>
          <p:nvPr/>
        </p:nvSpPr>
        <p:spPr bwMode="gray">
          <a:xfrm rot="-723406">
            <a:off x="3316288" y="497205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195" name="Oval 35"/>
          <p:cNvSpPr>
            <a:spLocks noChangeArrowheads="1"/>
          </p:cNvSpPr>
          <p:nvPr/>
        </p:nvSpPr>
        <p:spPr bwMode="gray">
          <a:xfrm>
            <a:off x="3248025" y="37528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 dirty="0"/>
          </a:p>
        </p:txBody>
      </p:sp>
      <p:sp>
        <p:nvSpPr>
          <p:cNvPr id="92196" name="Oval 36"/>
          <p:cNvSpPr>
            <a:spLocks noChangeArrowheads="1"/>
          </p:cNvSpPr>
          <p:nvPr/>
        </p:nvSpPr>
        <p:spPr bwMode="gray">
          <a:xfrm>
            <a:off x="3210415" y="3654294"/>
            <a:ext cx="1865641" cy="1862938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 dirty="0"/>
          </a:p>
        </p:txBody>
      </p:sp>
      <p:sp>
        <p:nvSpPr>
          <p:cNvPr id="92197" name="Oval 37"/>
          <p:cNvSpPr>
            <a:spLocks noChangeArrowheads="1"/>
          </p:cNvSpPr>
          <p:nvPr/>
        </p:nvSpPr>
        <p:spPr bwMode="gray">
          <a:xfrm>
            <a:off x="3286125" y="37782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 dirty="0"/>
          </a:p>
        </p:txBody>
      </p:sp>
      <p:sp>
        <p:nvSpPr>
          <p:cNvPr id="92198" name="Oval 38"/>
          <p:cNvSpPr>
            <a:spLocks noChangeArrowheads="1"/>
          </p:cNvSpPr>
          <p:nvPr/>
        </p:nvSpPr>
        <p:spPr bwMode="gray">
          <a:xfrm>
            <a:off x="3378200" y="38227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 dirty="0"/>
          </a:p>
        </p:txBody>
      </p:sp>
      <p:sp>
        <p:nvSpPr>
          <p:cNvPr id="92199" name="Text Box 39"/>
          <p:cNvSpPr txBox="1">
            <a:spLocks noChangeArrowheads="1"/>
          </p:cNvSpPr>
          <p:nvPr/>
        </p:nvSpPr>
        <p:spPr bwMode="gray">
          <a:xfrm>
            <a:off x="3560925" y="4169253"/>
            <a:ext cx="10823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Акцизы 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125,2 %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0" name="Oval 40"/>
          <p:cNvSpPr>
            <a:spLocks noChangeArrowheads="1"/>
          </p:cNvSpPr>
          <p:nvPr/>
        </p:nvSpPr>
        <p:spPr bwMode="gray">
          <a:xfrm rot="-772996">
            <a:off x="1473200" y="436245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92201" name="Group 41"/>
          <p:cNvGrpSpPr>
            <a:grpSpLocks/>
          </p:cNvGrpSpPr>
          <p:nvPr/>
        </p:nvGrpSpPr>
        <p:grpSpPr bwMode="auto">
          <a:xfrm>
            <a:off x="1187624" y="3219998"/>
            <a:ext cx="1728192" cy="1721170"/>
            <a:chOff x="677" y="2112"/>
            <a:chExt cx="897" cy="860"/>
          </a:xfrm>
        </p:grpSpPr>
        <p:sp>
          <p:nvSpPr>
            <p:cNvPr id="92202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92203" name="Oval 43"/>
            <p:cNvSpPr>
              <a:spLocks noChangeArrowheads="1"/>
            </p:cNvSpPr>
            <p:nvPr/>
          </p:nvSpPr>
          <p:spPr bwMode="gray">
            <a:xfrm>
              <a:off x="677" y="2112"/>
              <a:ext cx="887" cy="84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92204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92205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92206" name="Text Box 46"/>
            <p:cNvSpPr txBox="1">
              <a:spLocks noChangeArrowheads="1"/>
            </p:cNvSpPr>
            <p:nvPr/>
          </p:nvSpPr>
          <p:spPr bwMode="gray">
            <a:xfrm>
              <a:off x="1061" y="2329"/>
              <a:ext cx="113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652120" y="2989166"/>
            <a:ext cx="2673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год / 2020 год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42850" y="0"/>
            <a:ext cx="8229600" cy="744767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 роста основных источников доходов </a:t>
            </a:r>
            <a:b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Дятьковского района</a:t>
            </a:r>
            <a:endParaRPr lang="ru-RU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41"/>
          <p:cNvGrpSpPr>
            <a:grpSpLocks/>
          </p:cNvGrpSpPr>
          <p:nvPr/>
        </p:nvGrpSpPr>
        <p:grpSpPr bwMode="auto">
          <a:xfrm>
            <a:off x="1829041" y="1628800"/>
            <a:ext cx="1549159" cy="1441450"/>
            <a:chOff x="642" y="2112"/>
            <a:chExt cx="951" cy="860"/>
          </a:xfrm>
        </p:grpSpPr>
        <p:sp>
          <p:nvSpPr>
            <p:cNvPr id="19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0" name="Oval 43"/>
            <p:cNvSpPr>
              <a:spLocks noChangeArrowheads="1"/>
            </p:cNvSpPr>
            <p:nvPr/>
          </p:nvSpPr>
          <p:spPr bwMode="gray">
            <a:xfrm>
              <a:off x="677" y="2112"/>
              <a:ext cx="887" cy="84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1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2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23" name="Text Box 46"/>
            <p:cNvSpPr txBox="1">
              <a:spLocks noChangeArrowheads="1"/>
            </p:cNvSpPr>
            <p:nvPr/>
          </p:nvSpPr>
          <p:spPr bwMode="gray">
            <a:xfrm>
              <a:off x="642" y="2329"/>
              <a:ext cx="951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Государственная</a:t>
              </a:r>
            </a:p>
            <a:p>
              <a:pPr algn="ctr"/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 пошлина</a:t>
              </a:r>
            </a:p>
            <a:p>
              <a:pPr algn="ctr"/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103,8%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307406" y="3681340"/>
            <a:ext cx="1512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НДФЛ 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107,2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9312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81" y="0"/>
            <a:ext cx="7948495" cy="744767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из областного бюджета и бюджетов поселений на 2021-2023гг.</a:t>
            </a:r>
            <a:endParaRPr lang="ru-RU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602304"/>
              </p:ext>
            </p:extLst>
          </p:nvPr>
        </p:nvGraphicFramePr>
        <p:xfrm>
          <a:off x="107502" y="1196751"/>
          <a:ext cx="8856986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38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153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53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53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320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2020 </a:t>
                      </a:r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год оценка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2021 </a:t>
                      </a:r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2022 </a:t>
                      </a:r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2023 </a:t>
                      </a:r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20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Cambria" pitchFamily="18" charset="0"/>
                        </a:rPr>
                        <a:t>Безвозмездные поступления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747,69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919,56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334,84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905,29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7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дотации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480,04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070,10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730,00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917,00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7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субсидии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946,33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867,60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585,21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565,26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0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субвенции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376,50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108,76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133,20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485,16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Cambria" pitchFamily="18" charset="0"/>
                        </a:rPr>
                        <a:t>иные </a:t>
                      </a:r>
                      <a:r>
                        <a:rPr lang="ru-RU" sz="1200" u="none" strike="noStrike" dirty="0">
                          <a:effectLst/>
                          <a:latin typeface="Cambria" pitchFamily="18" charset="0"/>
                        </a:rPr>
                        <a:t>межбюджетные трансферты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914,82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873,10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886,43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937,87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безвозмездные поступления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от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негосударственных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организаций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36000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30, 00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 </a:t>
                      </a: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 </a:t>
                      </a:r>
                    </a:p>
                  </a:txBody>
                  <a:tcPr marL="9395" marR="9395" marT="93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 </a:t>
                      </a:r>
                    </a:p>
                  </a:txBody>
                  <a:tcPr marL="9395" marR="9395" marT="939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751136"/>
            <a:ext cx="1081130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7984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942103"/>
              </p:ext>
            </p:extLst>
          </p:nvPr>
        </p:nvGraphicFramePr>
        <p:xfrm>
          <a:off x="107504" y="881333"/>
          <a:ext cx="8928992" cy="5547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7998622" cy="744767"/>
          </a:xfrm>
          <a:prstGeom prst="rect">
            <a:avLst/>
          </a:prstGeom>
        </p:spPr>
        <p:txBody>
          <a:bodyPr anchor="t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ctr"/>
            <a:r>
              <a:rPr lang="ru-RU" sz="24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безвозмездных поступлений бюджета Дятьковского района в 2020-2023гг. </a:t>
            </a:r>
            <a:endParaRPr lang="ru-RU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63051" y="573556"/>
            <a:ext cx="1145378" cy="307777"/>
          </a:xfrm>
          <a:prstGeom prst="rect">
            <a:avLst/>
          </a:prstGeom>
          <a:solidFill>
            <a:srgbClr val="328C83"/>
          </a:solidFill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5083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5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75</Template>
  <TotalTime>1661</TotalTime>
  <Words>1216</Words>
  <Application>Microsoft Office PowerPoint</Application>
  <PresentationFormat>Экран (4:3)</PresentationFormat>
  <Paragraphs>532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75</vt:lpstr>
      <vt:lpstr>Image</vt:lpstr>
      <vt:lpstr>Решение Дятьковского районного СНД от 08.12.2020 г. № 6-100  «О бюджете Дятьковского муниципального района Брянской области на 2021 год и на плановый период 2022 и 2023 годов»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Дятьковского районного СНД  «О бюджете Дятьковского района на 2019 год и на плановый период 2020 и 2021 годов»</dc:title>
  <dc:creator>User</dc:creator>
  <cp:lastModifiedBy>User</cp:lastModifiedBy>
  <cp:revision>140</cp:revision>
  <cp:lastPrinted>2020-11-18T11:53:01Z</cp:lastPrinted>
  <dcterms:created xsi:type="dcterms:W3CDTF">2019-11-27T08:01:55Z</dcterms:created>
  <dcterms:modified xsi:type="dcterms:W3CDTF">2020-12-11T07:47:28Z</dcterms:modified>
</cp:coreProperties>
</file>