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91" r:id="rId2"/>
    <p:sldId id="299" r:id="rId3"/>
    <p:sldId id="300" r:id="rId4"/>
    <p:sldId id="301" r:id="rId5"/>
    <p:sldId id="304" r:id="rId6"/>
    <p:sldId id="305" r:id="rId7"/>
    <p:sldId id="306" r:id="rId8"/>
    <p:sldId id="307" r:id="rId9"/>
    <p:sldId id="310" r:id="rId10"/>
    <p:sldId id="311" r:id="rId11"/>
    <p:sldId id="328" r:id="rId12"/>
    <p:sldId id="313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  <a:srgbClr val="1F5967"/>
    <a:srgbClr val="256979"/>
    <a:srgbClr val="2C7D90"/>
    <a:srgbClr val="D47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4" autoAdjust="0"/>
    <p:restoredTop sz="94660"/>
  </p:normalViewPr>
  <p:slideViewPr>
    <p:cSldViewPr>
      <p:cViewPr varScale="1">
        <p:scale>
          <a:sx n="103" d="100"/>
          <a:sy n="103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Налоговые и неналоговые доходы </c:v>
                </c:pt>
              </c:strCache>
            </c:strRef>
          </c:tx>
          <c:invertIfNegative val="0"/>
          <c:dLbls>
            <c:spPr>
              <a:solidFill>
                <a:schemeClr val="accent1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baseline="0">
                    <a:solidFill>
                      <a:srgbClr val="000000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Лист1!$B$2:$D$2</c:f>
              <c:numCache>
                <c:formatCode>0.0</c:formatCode>
                <c:ptCount val="3"/>
                <c:pt idx="0">
                  <c:v>246177.66699</c:v>
                </c:pt>
                <c:pt idx="1">
                  <c:v>258030.96356999999</c:v>
                </c:pt>
                <c:pt idx="2">
                  <c:v>280475.67499999999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dLbl>
              <c:idx val="0"/>
              <c:spPr>
                <a:solidFill>
                  <a:schemeClr val="accent2">
                    <a:lumMod val="20000"/>
                    <a:lumOff val="80000"/>
                  </a:schemeClr>
                </a:solidFill>
              </c:spPr>
              <c:txPr>
                <a:bodyPr/>
                <a:lstStyle/>
                <a:p>
                  <a:pPr>
                    <a:defRPr baseline="0">
                      <a:solidFill>
                        <a:srgbClr val="000000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solidFill>
                  <a:schemeClr val="accent2">
                    <a:lumMod val="20000"/>
                    <a:lumOff val="80000"/>
                  </a:schemeClr>
                </a:solidFill>
              </c:spPr>
              <c:txPr>
                <a:bodyPr/>
                <a:lstStyle/>
                <a:p>
                  <a:pPr>
                    <a:defRPr baseline="0">
                      <a:solidFill>
                        <a:srgbClr val="000000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solidFill>
                  <a:schemeClr val="accent2">
                    <a:lumMod val="20000"/>
                    <a:lumOff val="80000"/>
                  </a:schemeClr>
                </a:solidFill>
              </c:spPr>
              <c:txPr>
                <a:bodyPr/>
                <a:lstStyle/>
                <a:p>
                  <a:pPr>
                    <a:defRPr baseline="0">
                      <a:solidFill>
                        <a:srgbClr val="000000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2">
                  <a:lumMod val="20000"/>
                  <a:lumOff val="80000"/>
                </a:schemeClr>
              </a:solidFill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Лист1!$B$3:$D$3</c:f>
              <c:numCache>
                <c:formatCode>0.0</c:formatCode>
                <c:ptCount val="3"/>
                <c:pt idx="0">
                  <c:v>580340.01497999998</c:v>
                </c:pt>
                <c:pt idx="1">
                  <c:v>628747.64457999996</c:v>
                </c:pt>
                <c:pt idx="2">
                  <c:v>683963.75699999998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2665216"/>
        <c:axId val="142666752"/>
      </c:barChart>
      <c:catAx>
        <c:axId val="142665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2666752"/>
        <c:crosses val="autoZero"/>
        <c:auto val="1"/>
        <c:lblAlgn val="ctr"/>
        <c:lblOffset val="100"/>
        <c:noMultiLvlLbl val="0"/>
      </c:catAx>
      <c:valAx>
        <c:axId val="14266675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50000"/>
                  <a:alpha val="50000"/>
                </a:schemeClr>
              </a:solidFill>
            </a:ln>
          </c:spPr>
        </c:majorGridlines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266521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2020</a:t>
            </a:r>
            <a:r>
              <a:rPr lang="ru-RU"/>
              <a:t> год</a:t>
            </a:r>
          </a:p>
          <a:p>
            <a:pPr>
              <a:defRPr/>
            </a:pPr>
            <a:r>
              <a:rPr lang="ru-RU" sz="1400" b="0">
                <a:latin typeface="Times New Roman" pitchFamily="18" charset="0"/>
                <a:cs typeface="Times New Roman" pitchFamily="18" charset="0"/>
              </a:rPr>
              <a:t>(тыс.руб.)</a:t>
            </a: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078391018884081"/>
          <c:y val="0.26296296296296295"/>
          <c:w val="0.85416017461474469"/>
          <c:h val="0.6257560513269174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'[Диаграмма в Microsoft PowerPoint]диаграммы3 (2)'!$B$322</c:f>
              <c:strCache>
                <c:ptCount val="1"/>
                <c:pt idx="0">
                  <c:v>2020 год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00FF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-1.505591519641445E-2"/>
                  <c:y val="-8.796296296296304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0000"/>
                        </a:solidFill>
                      </a:rPr>
                      <a:t>21099,8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05591519641449E-2"/>
                  <c:y val="-0.1388888888888889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0000"/>
                        </a:solidFill>
                      </a:rPr>
                      <a:t>68370,7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3016900561184263E-3"/>
                  <c:y val="-0.14814814814814806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0000"/>
                        </a:solidFill>
                      </a:rPr>
                      <a:t>126480,0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6033801122368525E-3"/>
                  <c:y val="-0.28240740740740738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0000"/>
                        </a:solidFill>
                      </a:rPr>
                      <a:t>412767,1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tx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'[Диаграмма в Microsoft PowerPoint]диаграммы3 (2)'!$A$323:$A$326</c:f>
              <c:strCache>
                <c:ptCount val="4"/>
                <c:pt idx="0">
                  <c:v>Иные МБТ</c:v>
                </c:pt>
                <c:pt idx="1">
                  <c:v>Субсидии</c:v>
                </c:pt>
                <c:pt idx="2">
                  <c:v>Дотации</c:v>
                </c:pt>
                <c:pt idx="3">
                  <c:v>Субвенции</c:v>
                </c:pt>
              </c:strCache>
            </c:strRef>
          </c:cat>
          <c:val>
            <c:numRef>
              <c:f>'[Диаграмма в Microsoft PowerPoint]диаграммы3 (2)'!$B$323:$B$326</c:f>
              <c:numCache>
                <c:formatCode>0.0</c:formatCode>
                <c:ptCount val="4"/>
                <c:pt idx="0">
                  <c:v>21099.765879999999</c:v>
                </c:pt>
                <c:pt idx="1">
                  <c:v>68370.729040000006</c:v>
                </c:pt>
                <c:pt idx="2">
                  <c:v>126480</c:v>
                </c:pt>
                <c:pt idx="3">
                  <c:v>412767.14966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8588800"/>
        <c:axId val="148590592"/>
        <c:axId val="0"/>
      </c:bar3DChart>
      <c:catAx>
        <c:axId val="148588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8590592"/>
        <c:crosses val="autoZero"/>
        <c:auto val="1"/>
        <c:lblAlgn val="ctr"/>
        <c:lblOffset val="100"/>
        <c:noMultiLvlLbl val="0"/>
      </c:catAx>
      <c:valAx>
        <c:axId val="14859059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485888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43090618136446"/>
          <c:y val="1.9694013578633127E-2"/>
          <c:w val="0.86791464944066044"/>
          <c:h val="0.8934921916846367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827939,5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879870,6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3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baseline="0">
                    <a:solidFill>
                      <a:srgbClr val="00000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Лист1!$B$36:$D$36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Лист1!$B$37:$D$37</c:f>
              <c:numCache>
                <c:formatCode>0.0</c:formatCode>
                <c:ptCount val="3"/>
                <c:pt idx="0">
                  <c:v>827939.5</c:v>
                </c:pt>
                <c:pt idx="1">
                  <c:v>879870.6</c:v>
                </c:pt>
                <c:pt idx="2">
                  <c:v>959085.2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036096"/>
        <c:axId val="26048384"/>
      </c:barChart>
      <c:catAx>
        <c:axId val="26036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6048384"/>
        <c:crosses val="autoZero"/>
        <c:auto val="1"/>
        <c:lblAlgn val="ctr"/>
        <c:lblOffset val="100"/>
        <c:noMultiLvlLbl val="0"/>
      </c:catAx>
      <c:valAx>
        <c:axId val="2604838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50000"/>
                  <a:alpha val="50000"/>
                </a:schemeClr>
              </a:solidFill>
            </a:ln>
          </c:spPr>
        </c:majorGridlines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6036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353587051618548"/>
          <c:y val="2.5999327032451329E-2"/>
          <c:w val="0.64896412948381454"/>
          <c:h val="0.803941438423469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'диагр презентация'!$A$48</c:f>
              <c:strCache>
                <c:ptCount val="1"/>
                <c:pt idx="0">
                  <c:v>2021 год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'диагр презентация'!$B$47:$K$47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Физическая культура и спорт</c:v>
                </c:pt>
                <c:pt idx="7">
                  <c:v>Социальная политика</c:v>
                </c:pt>
                <c:pt idx="8">
                  <c:v>Межбюджетные трансферты</c:v>
                </c:pt>
                <c:pt idx="9">
                  <c:v>Национальная оборона</c:v>
                </c:pt>
              </c:strCache>
            </c:strRef>
          </c:cat>
          <c:val>
            <c:numRef>
              <c:f>'диагр презентация'!$B$48:$K$48</c:f>
              <c:numCache>
                <c:formatCode>General</c:formatCode>
                <c:ptCount val="10"/>
                <c:pt idx="0">
                  <c:v>71678.100000000006</c:v>
                </c:pt>
                <c:pt idx="1">
                  <c:v>3818.4</c:v>
                </c:pt>
                <c:pt idx="2">
                  <c:v>5184.2</c:v>
                </c:pt>
                <c:pt idx="3">
                  <c:v>15233.7</c:v>
                </c:pt>
                <c:pt idx="4">
                  <c:v>695530.2</c:v>
                </c:pt>
                <c:pt idx="5" formatCode="0.0">
                  <c:v>73737</c:v>
                </c:pt>
                <c:pt idx="6">
                  <c:v>40811.599999999999</c:v>
                </c:pt>
                <c:pt idx="7">
                  <c:v>41052.5</c:v>
                </c:pt>
                <c:pt idx="8" formatCode="0.0">
                  <c:v>5874</c:v>
                </c:pt>
                <c:pt idx="9">
                  <c:v>4501.3</c:v>
                </c:pt>
              </c:numCache>
            </c:numRef>
          </c:val>
        </c:ser>
        <c:ser>
          <c:idx val="1"/>
          <c:order val="1"/>
          <c:tx>
            <c:strRef>
              <c:f>'диагр презентация'!$A$49</c:f>
              <c:strCache>
                <c:ptCount val="1"/>
                <c:pt idx="0">
                  <c:v>2020 год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'диагр презентация'!$B$47:$K$47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Физическая культура и спорт</c:v>
                </c:pt>
                <c:pt idx="7">
                  <c:v>Социальная политика</c:v>
                </c:pt>
                <c:pt idx="8">
                  <c:v>Межбюджетные трансферты</c:v>
                </c:pt>
                <c:pt idx="9">
                  <c:v>Национальная оборона</c:v>
                </c:pt>
              </c:strCache>
            </c:strRef>
          </c:cat>
          <c:val>
            <c:numRef>
              <c:f>'диагр презентация'!$B$49:$K$49</c:f>
              <c:numCache>
                <c:formatCode>General</c:formatCode>
                <c:ptCount val="10"/>
                <c:pt idx="0">
                  <c:v>66690.8</c:v>
                </c:pt>
                <c:pt idx="1">
                  <c:v>3945.5</c:v>
                </c:pt>
                <c:pt idx="2">
                  <c:v>7662.3</c:v>
                </c:pt>
                <c:pt idx="3">
                  <c:v>2575.5</c:v>
                </c:pt>
                <c:pt idx="4">
                  <c:v>661404.19999999995</c:v>
                </c:pt>
                <c:pt idx="5">
                  <c:v>68702.100000000006</c:v>
                </c:pt>
                <c:pt idx="6" formatCode="0.0">
                  <c:v>18922</c:v>
                </c:pt>
                <c:pt idx="7">
                  <c:v>36806.199999999997</c:v>
                </c:pt>
                <c:pt idx="8">
                  <c:v>6811.1</c:v>
                </c:pt>
                <c:pt idx="9" formatCode="0.0">
                  <c:v>4399</c:v>
                </c:pt>
              </c:numCache>
            </c:numRef>
          </c:val>
        </c:ser>
        <c:ser>
          <c:idx val="2"/>
          <c:order val="2"/>
          <c:tx>
            <c:strRef>
              <c:f>'диагр презентация'!$A$50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'диагр презентация'!$B$47:$K$47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Физическая культура и спорт</c:v>
                </c:pt>
                <c:pt idx="7">
                  <c:v>Социальная политика</c:v>
                </c:pt>
                <c:pt idx="8">
                  <c:v>Межбюджетные трансферты</c:v>
                </c:pt>
                <c:pt idx="9">
                  <c:v>Национальная оборона</c:v>
                </c:pt>
              </c:strCache>
            </c:strRef>
          </c:cat>
          <c:val>
            <c:numRef>
              <c:f>'диагр презентация'!$B$50:$K$50</c:f>
              <c:numCache>
                <c:formatCode>General</c:formatCode>
                <c:ptCount val="10"/>
                <c:pt idx="0">
                  <c:v>68194.8</c:v>
                </c:pt>
                <c:pt idx="1">
                  <c:v>3684.5</c:v>
                </c:pt>
                <c:pt idx="2">
                  <c:v>7067.8</c:v>
                </c:pt>
                <c:pt idx="3">
                  <c:v>11015.8</c:v>
                </c:pt>
                <c:pt idx="4">
                  <c:v>587900.4</c:v>
                </c:pt>
                <c:pt idx="5">
                  <c:v>73532.7</c:v>
                </c:pt>
                <c:pt idx="6">
                  <c:v>20248.400000000001</c:v>
                </c:pt>
                <c:pt idx="7">
                  <c:v>41515.1</c:v>
                </c:pt>
                <c:pt idx="8">
                  <c:v>7967.4</c:v>
                </c:pt>
                <c:pt idx="9">
                  <c:v>4322.1000000000004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45287040"/>
        <c:axId val="145288576"/>
      </c:barChart>
      <c:catAx>
        <c:axId val="1452870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45288576"/>
        <c:crosses val="autoZero"/>
        <c:auto val="1"/>
        <c:lblAlgn val="ctr"/>
        <c:lblOffset val="100"/>
        <c:noMultiLvlLbl val="0"/>
      </c:catAx>
      <c:valAx>
        <c:axId val="1452885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4528704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9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5201448205101396E-4"/>
          <c:w val="0.69323566494650446"/>
          <c:h val="0.99949597103589793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2"/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rgbClr val="7030A0"/>
              </a:solidFill>
            </c:spPr>
          </c:dPt>
          <c:dPt>
            <c:idx val="3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4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5"/>
            <c:bubble3D val="0"/>
            <c:spPr>
              <a:solidFill>
                <a:schemeClr val="accent1"/>
              </a:solidFill>
            </c:spPr>
          </c:dPt>
          <c:dPt>
            <c:idx val="6"/>
            <c:bubble3D val="0"/>
            <c:spPr>
              <a:solidFill>
                <a:schemeClr val="accent6"/>
              </a:solidFill>
            </c:spPr>
          </c:dPt>
          <c:dPt>
            <c:idx val="7"/>
            <c:bubble3D val="0"/>
            <c:spPr>
              <a:solidFill>
                <a:schemeClr val="accent3"/>
              </a:solidFill>
            </c:spPr>
          </c:dPt>
          <c:dPt>
            <c:idx val="8"/>
            <c:bubble3D val="0"/>
            <c:spPr>
              <a:solidFill>
                <a:srgbClr val="FF0000"/>
              </a:solidFill>
            </c:spPr>
          </c:dPt>
          <c:dPt>
            <c:idx val="9"/>
            <c:bubble3D val="0"/>
            <c:spPr>
              <a:solidFill>
                <a:srgbClr val="FFFF00"/>
              </a:solidFill>
            </c:spPr>
          </c:dPt>
          <c:dPt>
            <c:idx val="10"/>
            <c:bubble3D val="0"/>
            <c:spPr>
              <a:solidFill>
                <a:schemeClr val="tx2"/>
              </a:solidFill>
            </c:spPr>
          </c:dPt>
          <c:dLbls>
            <c:dLbl>
              <c:idx val="0"/>
              <c:layout>
                <c:manualLayout>
                  <c:x val="2.6071982340126459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6009380600223165E-2"/>
                  <c:y val="0.1452450953162066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1347048395588898E-3"/>
                  <c:y val="0.1089339746564107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2018761200446334E-3"/>
                  <c:y val="6.224778129227471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6009380600223167E-3"/>
                  <c:y val="1.815566244273512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5336460200074387E-2"/>
                  <c:y val="2.853032669572661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7.6682301000371936E-3"/>
                  <c:y val="7.262264977094048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3.0672920400148774E-3"/>
                  <c:y val="1.296833031623937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'диагр презентация'!$A$81:$A$91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Обслуживание государственного и муниципального долга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'диагр презентация'!$B$81:$B$91</c:f>
              <c:numCache>
                <c:formatCode>0.0</c:formatCode>
                <c:ptCount val="11"/>
                <c:pt idx="0">
                  <c:v>5.67</c:v>
                </c:pt>
                <c:pt idx="1">
                  <c:v>2.2999999999999998</c:v>
                </c:pt>
                <c:pt idx="2">
                  <c:v>0.4</c:v>
                </c:pt>
                <c:pt idx="3">
                  <c:v>0.54</c:v>
                </c:pt>
                <c:pt idx="4">
                  <c:v>1.59</c:v>
                </c:pt>
                <c:pt idx="5">
                  <c:v>72.5</c:v>
                </c:pt>
                <c:pt idx="6">
                  <c:v>7.68</c:v>
                </c:pt>
                <c:pt idx="7">
                  <c:v>4.28</c:v>
                </c:pt>
                <c:pt idx="8">
                  <c:v>4.26</c:v>
                </c:pt>
                <c:pt idx="9">
                  <c:v>0.17</c:v>
                </c:pt>
                <c:pt idx="10">
                  <c:v>0.6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2"/>
        <c:txPr>
          <a:bodyPr/>
          <a:lstStyle/>
          <a:p>
            <a:pPr rtl="0">
              <a:defRPr sz="900" baseline="0"/>
            </a:pPr>
            <a:endParaRPr lang="ru-RU"/>
          </a:p>
        </c:txPr>
      </c:legendEntry>
      <c:layout>
        <c:manualLayout>
          <c:xMode val="edge"/>
          <c:yMode val="edge"/>
          <c:x val="0.68564567705037605"/>
          <c:y val="4.4807112935163799E-4"/>
          <c:w val="0.30464586060486032"/>
          <c:h val="0.99955192887064837"/>
        </c:manualLayout>
      </c:layout>
      <c:overlay val="0"/>
      <c:txPr>
        <a:bodyPr/>
        <a:lstStyle/>
        <a:p>
          <a:pPr rtl="0"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'диагр презентация'!$A$117</c:f>
              <c:strCache>
                <c:ptCount val="1"/>
                <c:pt idx="0">
                  <c:v>Кредиты кредитных организаций</c:v>
                </c:pt>
              </c:strCache>
            </c:strRef>
          </c:tx>
          <c:invertIfNegative val="0"/>
          <c:dLbls>
            <c:spPr>
              <a:solidFill>
                <a:schemeClr val="accent1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600" baseline="0">
                    <a:solidFill>
                      <a:srgbClr val="00000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'диагр презентация'!$B$116:$D$116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'диагр презентация'!$B$117:$D$117</c:f>
              <c:numCache>
                <c:formatCode>General</c:formatCode>
                <c:ptCount val="3"/>
                <c:pt idx="0">
                  <c:v>25000</c:v>
                </c:pt>
                <c:pt idx="1">
                  <c:v>25000</c:v>
                </c:pt>
                <c:pt idx="2" formatCode="#,##0">
                  <c:v>24000</c:v>
                </c:pt>
              </c:numCache>
            </c:numRef>
          </c:val>
        </c:ser>
        <c:ser>
          <c:idx val="1"/>
          <c:order val="1"/>
          <c:tx>
            <c:strRef>
              <c:f>'диагр презентация'!$A$118</c:f>
              <c:strCache>
                <c:ptCount val="1"/>
                <c:pt idx="0">
                  <c:v>Бюджетные кредиты от других бюджетов бюджетной системы Российской Федерации</c:v>
                </c:pt>
              </c:strCache>
            </c:strRef>
          </c:tx>
          <c:invertIfNegative val="0"/>
          <c:dLbls>
            <c:spPr>
              <a:solidFill>
                <a:schemeClr val="accent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600" baseline="0">
                    <a:solidFill>
                      <a:srgbClr val="00000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'диагр презентация'!$B$116:$D$116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'диагр презентация'!$B$118:$D$118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 formatCode="#,##0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2142208"/>
        <c:axId val="152143744"/>
      </c:barChart>
      <c:catAx>
        <c:axId val="152142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52143744"/>
        <c:crosses val="autoZero"/>
        <c:auto val="1"/>
        <c:lblAlgn val="ctr"/>
        <c:lblOffset val="100"/>
        <c:noMultiLvlLbl val="0"/>
      </c:catAx>
      <c:valAx>
        <c:axId val="1521437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214220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Лист1!$A$17</c:f>
              <c:strCache>
                <c:ptCount val="1"/>
                <c:pt idx="0">
                  <c:v>Налоговые доходы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288304265187437E-2"/>
                  <c:y val="-5.275284054151093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743422983358667E-2"/>
                  <c:y val="-4.11277971472681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8603803314842965E-2"/>
                  <c:y val="-4.512796200950664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4324563977811556E-2"/>
                  <c:y val="-4.633613154858340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1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baseline="0">
                    <a:solidFill>
                      <a:srgbClr val="000000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Лист1!$B$16:$D$16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Лист1!$B$17:$D$17</c:f>
              <c:numCache>
                <c:formatCode>#,##0.0</c:formatCode>
                <c:ptCount val="3"/>
                <c:pt idx="0">
                  <c:v>233122.64324999999</c:v>
                </c:pt>
                <c:pt idx="1">
                  <c:v>236884.4</c:v>
                </c:pt>
                <c:pt idx="2">
                  <c:v>261833</c:v>
                </c:pt>
              </c:numCache>
            </c:numRef>
          </c:val>
        </c:ser>
        <c:ser>
          <c:idx val="1"/>
          <c:order val="1"/>
          <c:tx>
            <c:strRef>
              <c:f>Лист1!$A$18</c:f>
              <c:strCache>
                <c:ptCount val="1"/>
                <c:pt idx="0">
                  <c:v>Неналоговые доходы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8603803314842962E-3"/>
                  <c:y val="-5.014867334085329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2905704972264445E-3"/>
                  <c:y val="-4.11277971472681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2905704972264445E-3"/>
                  <c:y val="-4.512796200950664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4301901657421481E-3"/>
                  <c:y val="-4.754450614019564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baseline="0">
                    <a:solidFill>
                      <a:srgbClr val="000000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Лист1!$B$16:$D$16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Лист1!$B$18:$D$18</c:f>
              <c:numCache>
                <c:formatCode>#,##0.0</c:formatCode>
                <c:ptCount val="3"/>
                <c:pt idx="0">
                  <c:v>13055.023740000001</c:v>
                </c:pt>
                <c:pt idx="1">
                  <c:v>21146.6</c:v>
                </c:pt>
                <c:pt idx="2">
                  <c:v>18642.7</c:v>
                </c:pt>
              </c:numCache>
            </c:numRef>
          </c:val>
        </c:ser>
        <c:ser>
          <c:idx val="2"/>
          <c:order val="2"/>
          <c:tx>
            <c:strRef>
              <c:f>Лист1!$A$19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7196275469490893E-2"/>
                  <c:y val="-5.275284054151093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7196275469490893E-2"/>
                  <c:y val="-4.11277971472681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5743422983358667E-2"/>
                  <c:y val="-4.512796200950664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1509508287107412E-3"/>
                  <c:y val="-4.672163031529492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3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baseline="0">
                    <a:solidFill>
                      <a:srgbClr val="000000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Лист1!$B$16:$D$16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Лист1!$B$19:$D$19</c:f>
              <c:numCache>
                <c:formatCode>#,##0.0</c:formatCode>
                <c:ptCount val="3"/>
                <c:pt idx="0">
                  <c:v>580340.01497999998</c:v>
                </c:pt>
                <c:pt idx="1">
                  <c:v>628747.6</c:v>
                </c:pt>
                <c:pt idx="2">
                  <c:v>683963.75699999998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6768256"/>
        <c:axId val="146769792"/>
      </c:barChart>
      <c:catAx>
        <c:axId val="1467682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46769792"/>
        <c:crosses val="autoZero"/>
        <c:auto val="1"/>
        <c:lblAlgn val="ctr"/>
        <c:lblOffset val="100"/>
        <c:noMultiLvlLbl val="0"/>
      </c:catAx>
      <c:valAx>
        <c:axId val="146769792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50000"/>
                  <a:alpha val="50000"/>
                </a:schemeClr>
              </a:solidFill>
            </a:ln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676825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+mn-lt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Лист1!$A$26</c:f>
              <c:strCache>
                <c:ptCount val="1"/>
                <c:pt idx="0">
                  <c:v>Налоговые и неналоговые доходы </c:v>
                </c:pt>
              </c:strCache>
            </c:strRef>
          </c:tx>
          <c:invertIfNegative val="0"/>
          <c:dLbls>
            <c:spPr>
              <a:solidFill>
                <a:schemeClr val="accent1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baseline="0">
                    <a:solidFill>
                      <a:srgbClr val="00000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Лист1!$B$25:$D$25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Лист1!$B$26:$D$26</c:f>
              <c:numCache>
                <c:formatCode>#,##0.0</c:formatCode>
                <c:ptCount val="3"/>
                <c:pt idx="0">
                  <c:v>246177.66699</c:v>
                </c:pt>
                <c:pt idx="1">
                  <c:v>258030.96356999999</c:v>
                </c:pt>
                <c:pt idx="2">
                  <c:v>280475.7</c:v>
                </c:pt>
              </c:numCache>
            </c:numRef>
          </c:val>
        </c:ser>
        <c:ser>
          <c:idx val="1"/>
          <c:order val="1"/>
          <c:tx>
            <c:strRef>
              <c:f>Лист1!$A$27</c:f>
              <c:strCache>
                <c:ptCount val="1"/>
                <c:pt idx="0">
                  <c:v>Прирост к предыдущему году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1.01257857289773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8463514796410959E-3"/>
                  <c:y val="2.723842738873036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baseline="0">
                    <a:solidFill>
                      <a:srgbClr val="00000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Лист1!$B$25:$D$25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Лист1!$B$27:$D$27</c:f>
              <c:numCache>
                <c:formatCode>#,##0.0</c:formatCode>
                <c:ptCount val="3"/>
                <c:pt idx="0">
                  <c:v>20527.099999999999</c:v>
                </c:pt>
                <c:pt idx="1">
                  <c:v>11853.3</c:v>
                </c:pt>
                <c:pt idx="2">
                  <c:v>22444.7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6474880"/>
        <c:axId val="146476032"/>
      </c:barChart>
      <c:catAx>
        <c:axId val="146474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6476032"/>
        <c:crosses val="autoZero"/>
        <c:auto val="1"/>
        <c:lblAlgn val="ctr"/>
        <c:lblOffset val="100"/>
        <c:noMultiLvlLbl val="0"/>
      </c:catAx>
      <c:valAx>
        <c:axId val="14647603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50000"/>
                  <a:alpha val="50000"/>
                </a:schemeClr>
              </a:solidFill>
            </a:ln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64748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Лист1!$A$32</c:f>
              <c:strCache>
                <c:ptCount val="1"/>
                <c:pt idx="0">
                  <c:v>задолженность</c:v>
                </c:pt>
              </c:strCache>
            </c:strRef>
          </c:tx>
          <c:invertIfNegative val="0"/>
          <c:dLbls>
            <c:spPr>
              <a:solidFill>
                <a:schemeClr val="accent1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baseline="0">
                    <a:solidFill>
                      <a:srgbClr val="00000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Лист1!$B$31:$D$31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Лист1!$B$32:$D$32</c:f>
              <c:numCache>
                <c:formatCode>#,##0.0</c:formatCode>
                <c:ptCount val="3"/>
                <c:pt idx="0">
                  <c:v>121497.09505</c:v>
                </c:pt>
                <c:pt idx="1">
                  <c:v>116031.7</c:v>
                </c:pt>
                <c:pt idx="2">
                  <c:v>106549.25</c:v>
                </c:pt>
              </c:numCache>
            </c:numRef>
          </c:val>
        </c:ser>
        <c:ser>
          <c:idx val="1"/>
          <c:order val="1"/>
          <c:tx>
            <c:strRef>
              <c:f>Лист1!$A$33</c:f>
              <c:strCache>
                <c:ptCount val="1"/>
                <c:pt idx="0">
                  <c:v>в т.ч. недоимка</c:v>
                </c:pt>
              </c:strCache>
            </c:strRef>
          </c:tx>
          <c:invertIfNegative val="0"/>
          <c:dLbls>
            <c:spPr>
              <a:solidFill>
                <a:schemeClr val="accent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kern="200" baseline="0">
                    <a:solidFill>
                      <a:srgbClr val="00000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Лист1!$B$31:$D$31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Лист1!$B$33:$D$33</c:f>
              <c:numCache>
                <c:formatCode>#,##0.0</c:formatCode>
                <c:ptCount val="3"/>
                <c:pt idx="0">
                  <c:v>53727.034879999999</c:v>
                </c:pt>
                <c:pt idx="1">
                  <c:v>53850</c:v>
                </c:pt>
                <c:pt idx="2">
                  <c:v>38620.79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6570240"/>
        <c:axId val="146584320"/>
      </c:barChart>
      <c:catAx>
        <c:axId val="146570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6584320"/>
        <c:crosses val="autoZero"/>
        <c:auto val="1"/>
        <c:lblAlgn val="ctr"/>
        <c:lblOffset val="100"/>
        <c:noMultiLvlLbl val="0"/>
      </c:catAx>
      <c:valAx>
        <c:axId val="14658432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65702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75"/>
      <c:rotY val="4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rgbClr val="0000FF"/>
              </a:solidFill>
            </c:spPr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5"/>
            <c:bubble3D val="0"/>
            <c:spPr>
              <a:solidFill>
                <a:srgbClr val="00B0F0"/>
              </a:solidFill>
            </c:spPr>
          </c:dPt>
          <c:dPt>
            <c:idx val="6"/>
            <c:bubble3D val="0"/>
          </c:dPt>
          <c:dLbls>
            <c:dLbl>
              <c:idx val="0"/>
              <c:layout>
                <c:manualLayout>
                  <c:x val="-3.1558522918431038E-2"/>
                  <c:y val="-0.16939803235075981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/>
                      <a:t>261833,0
27,1%</a:t>
                    </a:r>
                  </a:p>
                </c:rich>
              </c:tx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000" dirty="0"/>
                      <a:t>18642,7
1,9%</a:t>
                    </a:r>
                  </a:p>
                </c:rich>
              </c:tx>
              <c:dLblPos val="outEnd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000" dirty="0"/>
                      <a:t>142023,5
14,7%</a:t>
                    </a:r>
                  </a:p>
                </c:rich>
              </c:tx>
              <c:dLblPos val="outEnd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000" dirty="0"/>
                      <a:t>68582,3
7,1%</a:t>
                    </a:r>
                  </a:p>
                </c:rich>
              </c:tx>
              <c:dLblPos val="outEnd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000" dirty="0"/>
                      <a:t>442861,7
45,8%</a:t>
                    </a:r>
                  </a:p>
                </c:rich>
              </c:tx>
              <c:dLblPos val="outEnd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-9.061736469445654E-2"/>
                  <c:y val="-2.0691450949894455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/>
                      <a:t>30249,6
3,1%</a:t>
                    </a:r>
                  </a:p>
                </c:rich>
              </c:tx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6.5753225393352085E-2"/>
                  <c:y val="8.3427291862465738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000" dirty="0"/>
                      <a:t>1001,3
0,104%</a:t>
                    </a:r>
                  </a:p>
                </c:rich>
              </c:tx>
              <c:numFmt formatCode="0.000%" sourceLinked="0"/>
              <c:spPr/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6.2334848348282693E-2"/>
                  <c:y val="7.150106444629275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-</a:t>
                    </a:r>
                    <a:r>
                      <a:rPr lang="en-US" sz="1000" dirty="0"/>
                      <a:t>784,6
-0,1%</a:t>
                    </a:r>
                  </a:p>
                </c:rich>
              </c:tx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8"/>
              <c:layout>
                <c:manualLayout>
                  <c:x val="5.5251342854159655E-2"/>
                  <c:y val="-8.1034539705798464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/>
                      <a:t>30,0
0,0%</a:t>
                    </a:r>
                  </a:p>
                </c:rich>
              </c:tx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numFmt formatCode="0.0%" sourceLinked="0"/>
            <c:spPr>
              <a:noFill/>
              <a:ln>
                <a:noFill/>
              </a:ln>
              <a:effectLst/>
            </c:spPr>
            <c:dLblPos val="outEnd"/>
            <c:showLegendKey val="1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Налоговые доходы </c:v>
                </c:pt>
                <c:pt idx="1">
                  <c:v>Неналоговые доходы </c:v>
                </c:pt>
                <c:pt idx="2">
                  <c:v>Дотации</c:v>
                </c:pt>
                <c:pt idx="3">
                  <c:v>Субсидии</c:v>
                </c:pt>
                <c:pt idx="4">
                  <c:v>Субвенции</c:v>
                </c:pt>
                <c:pt idx="5">
                  <c:v>Иные межбюджетные трансферты</c:v>
                </c:pt>
                <c:pt idx="6">
                  <c:v>Доходы от возврата остатков, прошлых лет</c:v>
                </c:pt>
                <c:pt idx="7">
                  <c:v>Возврат остатков, прошлых лет</c:v>
                </c:pt>
                <c:pt idx="8">
                  <c:v>Безвозмездные поступления от негосударственных организаций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261833</c:v>
                </c:pt>
                <c:pt idx="1">
                  <c:v>18642.7</c:v>
                </c:pt>
                <c:pt idx="2">
                  <c:v>142023.50899999999</c:v>
                </c:pt>
                <c:pt idx="3">
                  <c:v>68582.251999999993</c:v>
                </c:pt>
                <c:pt idx="4">
                  <c:v>442861.66</c:v>
                </c:pt>
                <c:pt idx="5">
                  <c:v>30249.57</c:v>
                </c:pt>
                <c:pt idx="6">
                  <c:v>1001.3</c:v>
                </c:pt>
                <c:pt idx="7">
                  <c:v>-784.59</c:v>
                </c:pt>
                <c:pt idx="8">
                  <c:v>30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75724257760175"/>
          <c:y val="1.3146437182655372E-2"/>
          <c:w val="0.3239273676310348"/>
          <c:h val="0.9737071256346892"/>
        </c:manualLayout>
      </c:layout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3687587489063867"/>
          <c:y val="0.10894656753670282"/>
          <c:w val="0.13618646106736657"/>
          <c:h val="0.30543708818485421"/>
        </c:manualLayout>
      </c:layout>
      <c:pieChart>
        <c:varyColors val="1"/>
        <c:ser>
          <c:idx val="0"/>
          <c:order val="0"/>
          <c:tx>
            <c:strRef>
              <c:f>'диагр презентация'!$C$17</c:f>
              <c:strCache>
                <c:ptCount val="1"/>
                <c:pt idx="0">
                  <c:v>2016 год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0000FF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chemeClr val="bg2">
                  <a:lumMod val="50000"/>
                  <a:lumOff val="50000"/>
                </a:schemeClr>
              </a:solidFill>
            </c:spPr>
          </c:dPt>
          <c:cat>
            <c:strRef>
              <c:f>'диагр презентация'!$A$18:$A$24</c:f>
              <c:strCache>
                <c:ptCount val="7"/>
                <c:pt idx="0">
                  <c:v>Налог на доходы физических лиц</c:v>
                </c:pt>
                <c:pt idx="1">
                  <c:v>Налоги на товары (работы, услуги), реализуемые на территории РФ</c:v>
                </c:pt>
                <c:pt idx="2">
                  <c:v>Единый налог на вмененный доход для отдельных видов деятельности</c:v>
                </c:pt>
                <c:pt idx="3">
                  <c:v>Единый сельскохозяйственный налог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Государственная пошлина</c:v>
                </c:pt>
                <c:pt idx="6">
                  <c:v>Задолженность по отмененным налогам и сборам</c:v>
                </c:pt>
              </c:strCache>
            </c:strRef>
          </c:cat>
          <c:val>
            <c:numRef>
              <c:f>'диагр презентация'!$C$18:$C$24</c:f>
              <c:numCache>
                <c:formatCode>General</c:formatCode>
                <c:ptCount val="7"/>
                <c:pt idx="0">
                  <c:v>161968788.75999999</c:v>
                </c:pt>
                <c:pt idx="1">
                  <c:v>2624795.5599999996</c:v>
                </c:pt>
                <c:pt idx="2">
                  <c:v>23222087.559999999</c:v>
                </c:pt>
                <c:pt idx="3">
                  <c:v>223553.38999999998</c:v>
                </c:pt>
                <c:pt idx="4">
                  <c:v>331626.81</c:v>
                </c:pt>
                <c:pt idx="5">
                  <c:v>4339720.5900000008</c:v>
                </c:pt>
                <c:pt idx="6">
                  <c:v>1888.93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egendEntry>
        <c:idx val="6"/>
        <c:delete val="1"/>
      </c:legendEntry>
      <c:layout>
        <c:manualLayout>
          <c:xMode val="edge"/>
          <c:yMode val="edge"/>
          <c:x val="0"/>
          <c:y val="0.47156684971511104"/>
          <c:w val="0.9993264435695538"/>
          <c:h val="0.33841299379434026"/>
        </c:manualLayout>
      </c:layout>
      <c:overlay val="0"/>
      <c:txPr>
        <a:bodyPr/>
        <a:lstStyle/>
        <a:p>
          <a:pPr rtl="0">
            <a:defRPr sz="12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2020 </a:t>
            </a:r>
            <a:r>
              <a:rPr lang="ru-RU" dirty="0"/>
              <a:t>год</a:t>
            </a:r>
          </a:p>
        </c:rich>
      </c:tx>
      <c:layout/>
      <c:overlay val="0"/>
    </c:title>
    <c:autoTitleDeleted val="0"/>
    <c:view3D>
      <c:rotX val="30"/>
      <c:rotY val="2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'диагр презентация'!$C$17</c:f>
              <c:strCache>
                <c:ptCount val="1"/>
                <c:pt idx="0">
                  <c:v>2020 год</c:v>
                </c:pt>
              </c:strCache>
            </c:strRef>
          </c:tx>
          <c:explosion val="25"/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rgbClr val="FFFF00"/>
              </a:solidFill>
            </c:spPr>
          </c:dPt>
          <c:dPt>
            <c:idx val="5"/>
            <c:bubble3D val="0"/>
            <c:spPr>
              <a:solidFill>
                <a:srgbClr val="0000FF"/>
              </a:solidFill>
            </c:spPr>
          </c:dPt>
          <c:dLbls>
            <c:dLbl>
              <c:idx val="2"/>
              <c:layout>
                <c:manualLayout>
                  <c:x val="5.7877553925734439E-2"/>
                  <c:y val="6.916442835327664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8,60%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2777559055118113E-2"/>
                  <c:y val="9.337197827692360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1388910761154857"/>
                  <c:y val="5.96766481284214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8.6111111111111124E-2"/>
                  <c:y val="-6.9164428353276648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eparator>, 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'диагр презентация'!$A$18:$A$24</c:f>
              <c:strCache>
                <c:ptCount val="6"/>
                <c:pt idx="0">
                  <c:v>Налог на доходы физических лиц</c:v>
                </c:pt>
                <c:pt idx="1">
                  <c:v>Налоги на товары (работы, услуги), реализуемые на территории РФ</c:v>
                </c:pt>
                <c:pt idx="2">
                  <c:v>Единый налог на вмененный доход для отдельных видов деятельности</c:v>
                </c:pt>
                <c:pt idx="3">
                  <c:v>Единый сельскохозяйственный налог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Государственная пошлина</c:v>
                </c:pt>
              </c:strCache>
            </c:strRef>
          </c:cat>
          <c:val>
            <c:numRef>
              <c:f>'диагр презентация'!$C$18:$C$24</c:f>
              <c:numCache>
                <c:formatCode>0.00</c:formatCode>
                <c:ptCount val="7"/>
                <c:pt idx="0">
                  <c:v>211876.49671000001</c:v>
                </c:pt>
                <c:pt idx="1">
                  <c:v>2610.4944300000002</c:v>
                </c:pt>
                <c:pt idx="2">
                  <c:v>15414.37131</c:v>
                </c:pt>
                <c:pt idx="3">
                  <c:v>359.17176999999998</c:v>
                </c:pt>
                <c:pt idx="4">
                  <c:v>-66.059340000000006</c:v>
                </c:pt>
                <c:pt idx="5">
                  <c:v>6689.8971099999999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2021 </a:t>
            </a:r>
            <a:r>
              <a:rPr lang="ru-RU" dirty="0"/>
              <a:t>год</a:t>
            </a:r>
          </a:p>
        </c:rich>
      </c:tx>
      <c:layout/>
      <c:overlay val="0"/>
    </c:title>
    <c:autoTitleDeleted val="0"/>
    <c:view3D>
      <c:rotX val="30"/>
      <c:rotY val="2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'диагр презентация'!$C$17</c:f>
              <c:strCache>
                <c:ptCount val="1"/>
                <c:pt idx="0">
                  <c:v>2021 год</c:v>
                </c:pt>
              </c:strCache>
            </c:strRef>
          </c:tx>
          <c:explosion val="25"/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chemeClr val="bg2">
                  <a:lumMod val="50000"/>
                  <a:lumOff val="50000"/>
                </a:schemeClr>
              </a:solidFill>
            </c:spPr>
          </c:dPt>
          <c:dPt>
            <c:idx val="5"/>
            <c:bubble3D val="0"/>
            <c:spPr>
              <a:solidFill>
                <a:srgbClr val="0000FF"/>
              </a:solidFill>
            </c:spPr>
          </c:dPt>
          <c:dLbls>
            <c:dLbl>
              <c:idx val="1"/>
              <c:layout>
                <c:manualLayout>
                  <c:x val="7.7777777777777779E-2"/>
                  <c:y val="-5.878976410028515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1,15%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24444444444444444"/>
                  <c:y val="4.149865701196599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</c:dLbl>
            <c:dLbl>
              <c:idx val="3"/>
              <c:layout>
                <c:manualLayout>
                  <c:x val="4.1666447944007E-2"/>
                  <c:y val="9.337197827692347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1111132983377078"/>
                  <c:y val="6.313486954608529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8.6111111111111124E-2"/>
                  <c:y val="-6.9164428353276648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eparator>, 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'диагр презентация'!$A$18:$A$24</c:f>
              <c:strCache>
                <c:ptCount val="6"/>
                <c:pt idx="0">
                  <c:v>Налог на доходы физических лиц</c:v>
                </c:pt>
                <c:pt idx="1">
                  <c:v>Налоги на товары (работы, услуги), реализуемые на территории РФ</c:v>
                </c:pt>
                <c:pt idx="2">
                  <c:v>Единый налог на вмененный доход для отдельных видов деятельности</c:v>
                </c:pt>
                <c:pt idx="3">
                  <c:v>Единый сельскохозяйственный налог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Государственная пошлина</c:v>
                </c:pt>
              </c:strCache>
            </c:strRef>
          </c:cat>
          <c:val>
            <c:numRef>
              <c:f>'диагр презентация'!$C$18:$C$24</c:f>
              <c:numCache>
                <c:formatCode>#,##0.00</c:formatCode>
                <c:ptCount val="7"/>
                <c:pt idx="0">
                  <c:v>238170.3</c:v>
                </c:pt>
                <c:pt idx="1">
                  <c:v>3035.1</c:v>
                </c:pt>
                <c:pt idx="2">
                  <c:v>4092.3</c:v>
                </c:pt>
                <c:pt idx="3">
                  <c:v>129</c:v>
                </c:pt>
                <c:pt idx="4">
                  <c:v>9852.7000000000007</c:v>
                </c:pt>
                <c:pt idx="5">
                  <c:v>6553.7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2021</a:t>
            </a:r>
            <a:r>
              <a:rPr lang="ru-RU" dirty="0" smtClean="0"/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>
              <a:defRPr/>
            </a:pP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(тыс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.)</a:t>
            </a: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'диаграммы3 (2)'!$B$313</c:f>
              <c:strCache>
                <c:ptCount val="1"/>
                <c:pt idx="0">
                  <c:v>2021 год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00FF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</c:dPt>
          <c:dLbls>
            <c:dLbl>
              <c:idx val="0"/>
              <c:layout>
                <c:manualLayout>
                  <c:x val="-3.7760108849926183E-17"/>
                  <c:y val="-0.112883331555643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596660940686807E-3"/>
                  <c:y val="-0.15629999753858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536994846618124E-2"/>
                  <c:y val="-0.182349997128346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656327034755487E-2"/>
                  <c:y val="-0.321283328273753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tx1"/>
              </a:solidFill>
            </c:spPr>
            <c:txPr>
              <a:bodyPr/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'диаграммы3 (2)'!$A$314:$A$317</c:f>
              <c:strCache>
                <c:ptCount val="4"/>
                <c:pt idx="0">
                  <c:v>Иные МБТ</c:v>
                </c:pt>
                <c:pt idx="1">
                  <c:v>Субсидии</c:v>
                </c:pt>
                <c:pt idx="2">
                  <c:v>Дотации</c:v>
                </c:pt>
                <c:pt idx="3">
                  <c:v>Субвенции</c:v>
                </c:pt>
              </c:strCache>
            </c:strRef>
          </c:cat>
          <c:val>
            <c:numRef>
              <c:f>'диаграммы3 (2)'!$B$323:$B$326</c:f>
              <c:numCache>
                <c:formatCode>0.0</c:formatCode>
                <c:ptCount val="4"/>
                <c:pt idx="0">
                  <c:v>30249.569</c:v>
                </c:pt>
                <c:pt idx="1">
                  <c:v>68582.25</c:v>
                </c:pt>
                <c:pt idx="2">
                  <c:v>142023.5</c:v>
                </c:pt>
                <c:pt idx="3">
                  <c:v>442861.7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8467712"/>
        <c:axId val="148480384"/>
        <c:axId val="0"/>
      </c:bar3DChart>
      <c:catAx>
        <c:axId val="148467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8480384"/>
        <c:crosses val="autoZero"/>
        <c:auto val="1"/>
        <c:lblAlgn val="ctr"/>
        <c:lblOffset val="100"/>
        <c:noMultiLvlLbl val="0"/>
      </c:catAx>
      <c:valAx>
        <c:axId val="14848038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484677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3669E0-6827-4794-8858-BA7A6BB9854C}" type="doc">
      <dgm:prSet loTypeId="urn:microsoft.com/office/officeart/2005/8/layout/vList4" loCatId="picture" qsTypeId="urn:microsoft.com/office/officeart/2005/8/quickstyle/simple1" qsCatId="simple" csTypeId="urn:microsoft.com/office/officeart/2005/8/colors/accent2_2" csCatId="accent2" phldr="1"/>
      <dgm:spPr/>
    </dgm:pt>
    <dgm:pt modelId="{241BF10F-1C1C-4118-B291-11EC824F3C53}">
      <dgm:prSet phldrT="[Текст]" custT="1"/>
      <dgm:spPr>
        <a:solidFill>
          <a:schemeClr val="bg1">
            <a:alpha val="50000"/>
          </a:schemeClr>
        </a:solidFill>
        <a:ln>
          <a:solidFill>
            <a:schemeClr val="accent1"/>
          </a:solidFill>
        </a:ln>
      </dgm:spPr>
      <dgm:t>
        <a:bodyPr lIns="144000"/>
        <a:lstStyle/>
        <a:p>
          <a:r>
            <a:rPr lang="ru-RU" sz="1600" dirty="0" smtClean="0">
              <a:solidFill>
                <a:schemeClr val="tx1"/>
              </a:solidFill>
            </a:rPr>
            <a:t>Муниципальные автономные учреждения Дятьковского района «Электрон» и Спортивно – оздоровительный комплекс «Олимп»  </a:t>
          </a:r>
        </a:p>
        <a:p>
          <a:r>
            <a:rPr lang="ru-RU" sz="1600" b="1" dirty="0" smtClean="0">
              <a:solidFill>
                <a:schemeClr val="tx1"/>
              </a:solidFill>
            </a:rPr>
            <a:t>32 889,3 тыс. руб.</a:t>
          </a:r>
          <a:endParaRPr lang="ru-RU" sz="1600" dirty="0">
            <a:solidFill>
              <a:schemeClr val="tx1"/>
            </a:solidFill>
          </a:endParaRPr>
        </a:p>
      </dgm:t>
    </dgm:pt>
    <dgm:pt modelId="{CD513FA5-3EDD-409B-B116-4CC8F6CF9BE4}" type="parTrans" cxnId="{512ABC83-E58F-4D94-8316-D6C8E9FF0948}">
      <dgm:prSet/>
      <dgm:spPr/>
      <dgm:t>
        <a:bodyPr/>
        <a:lstStyle/>
        <a:p>
          <a:endParaRPr lang="ru-RU"/>
        </a:p>
      </dgm:t>
    </dgm:pt>
    <dgm:pt modelId="{8C3BDD39-CF1F-4B0F-B6ED-1FAA2394958E}" type="sibTrans" cxnId="{512ABC83-E58F-4D94-8316-D6C8E9FF0948}">
      <dgm:prSet/>
      <dgm:spPr/>
      <dgm:t>
        <a:bodyPr/>
        <a:lstStyle/>
        <a:p>
          <a:endParaRPr lang="ru-RU"/>
        </a:p>
      </dgm:t>
    </dgm:pt>
    <dgm:pt modelId="{E905EB27-BF08-47A0-A367-21DE6475353B}">
      <dgm:prSet phldrT="[Текст]" custT="1"/>
      <dgm:spPr>
        <a:solidFill>
          <a:schemeClr val="bg1">
            <a:alpha val="50000"/>
          </a:schemeClr>
        </a:solidFill>
        <a:ln>
          <a:solidFill>
            <a:schemeClr val="accent1"/>
          </a:solidFill>
        </a:ln>
      </dgm:spPr>
      <dgm:t>
        <a:bodyPr lIns="144000"/>
        <a:lstStyle/>
        <a:p>
          <a:r>
            <a:rPr lang="ru-RU" sz="1600" dirty="0" smtClean="0">
              <a:solidFill>
                <a:schemeClr val="tx1"/>
              </a:solidFill>
            </a:rPr>
            <a:t>Мероприятия по развитию физической культуры и спорта </a:t>
          </a:r>
        </a:p>
        <a:p>
          <a:r>
            <a:rPr lang="ru-RU" sz="1600" b="1" dirty="0" smtClean="0">
              <a:solidFill>
                <a:schemeClr val="tx1"/>
              </a:solidFill>
            </a:rPr>
            <a:t> 7 922,3 тыс. руб.</a:t>
          </a:r>
          <a:endParaRPr lang="ru-RU" sz="2400" b="1" dirty="0">
            <a:solidFill>
              <a:schemeClr val="tx1"/>
            </a:solidFill>
          </a:endParaRPr>
        </a:p>
      </dgm:t>
    </dgm:pt>
    <dgm:pt modelId="{79F3E63E-8F30-431F-9973-64C64BC728B2}" type="parTrans" cxnId="{EDA15C64-B4CC-458A-9E28-D1531F1DE2F9}">
      <dgm:prSet/>
      <dgm:spPr/>
      <dgm:t>
        <a:bodyPr/>
        <a:lstStyle/>
        <a:p>
          <a:endParaRPr lang="ru-RU"/>
        </a:p>
      </dgm:t>
    </dgm:pt>
    <dgm:pt modelId="{9EA93C98-BEA4-4CFC-AAD3-8D6F698FE098}" type="sibTrans" cxnId="{EDA15C64-B4CC-458A-9E28-D1531F1DE2F9}">
      <dgm:prSet/>
      <dgm:spPr/>
      <dgm:t>
        <a:bodyPr/>
        <a:lstStyle/>
        <a:p>
          <a:endParaRPr lang="ru-RU"/>
        </a:p>
      </dgm:t>
    </dgm:pt>
    <dgm:pt modelId="{569BA460-4614-4115-BE0A-F81B235CCBEA}" type="pres">
      <dgm:prSet presAssocID="{783669E0-6827-4794-8858-BA7A6BB9854C}" presName="linear" presStyleCnt="0">
        <dgm:presLayoutVars>
          <dgm:dir/>
          <dgm:resizeHandles val="exact"/>
        </dgm:presLayoutVars>
      </dgm:prSet>
      <dgm:spPr/>
    </dgm:pt>
    <dgm:pt modelId="{E275EBE4-F836-4AF3-A546-8C09DA9DA392}" type="pres">
      <dgm:prSet presAssocID="{241BF10F-1C1C-4118-B291-11EC824F3C53}" presName="comp" presStyleCnt="0"/>
      <dgm:spPr/>
    </dgm:pt>
    <dgm:pt modelId="{3115724B-DB85-42BC-A00B-69B9FE1EEEDF}" type="pres">
      <dgm:prSet presAssocID="{241BF10F-1C1C-4118-B291-11EC824F3C53}" presName="box" presStyleLbl="node1" presStyleIdx="0" presStyleCnt="2"/>
      <dgm:spPr/>
      <dgm:t>
        <a:bodyPr/>
        <a:lstStyle/>
        <a:p>
          <a:endParaRPr lang="ru-RU"/>
        </a:p>
      </dgm:t>
    </dgm:pt>
    <dgm:pt modelId="{6E4D7B10-453C-42B5-A93C-0CDA8AD5E7CD}" type="pres">
      <dgm:prSet presAssocID="{241BF10F-1C1C-4118-B291-11EC824F3C53}" presName="img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DFB331A2-5E82-40D2-8C41-D3BF3F19A6FE}" type="pres">
      <dgm:prSet presAssocID="{241BF10F-1C1C-4118-B291-11EC824F3C53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953B4-A6B0-4738-974F-D18D5EC73C49}" type="pres">
      <dgm:prSet presAssocID="{8C3BDD39-CF1F-4B0F-B6ED-1FAA2394958E}" presName="spacer" presStyleCnt="0"/>
      <dgm:spPr/>
    </dgm:pt>
    <dgm:pt modelId="{3BF7B17D-603A-4C4E-84DB-DA9BFBC38DD9}" type="pres">
      <dgm:prSet presAssocID="{E905EB27-BF08-47A0-A367-21DE6475353B}" presName="comp" presStyleCnt="0"/>
      <dgm:spPr/>
    </dgm:pt>
    <dgm:pt modelId="{0241BC1C-F7F8-4366-BC7E-299646E53FE9}" type="pres">
      <dgm:prSet presAssocID="{E905EB27-BF08-47A0-A367-21DE6475353B}" presName="box" presStyleLbl="node1" presStyleIdx="1" presStyleCnt="2"/>
      <dgm:spPr/>
      <dgm:t>
        <a:bodyPr/>
        <a:lstStyle/>
        <a:p>
          <a:endParaRPr lang="ru-RU"/>
        </a:p>
      </dgm:t>
    </dgm:pt>
    <dgm:pt modelId="{97D34E2C-DEC4-4008-BCDC-3B22C5E3398D}" type="pres">
      <dgm:prSet presAssocID="{E905EB27-BF08-47A0-A367-21DE6475353B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3C55309E-9F90-4A03-860A-103164F84DA6}" type="pres">
      <dgm:prSet presAssocID="{E905EB27-BF08-47A0-A367-21DE6475353B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20301A-B79E-4AC7-AF69-158C7E43B23E}" type="presOf" srcId="{E905EB27-BF08-47A0-A367-21DE6475353B}" destId="{0241BC1C-F7F8-4366-BC7E-299646E53FE9}" srcOrd="0" destOrd="0" presId="urn:microsoft.com/office/officeart/2005/8/layout/vList4"/>
    <dgm:cxn modelId="{BC6F5D6E-4CA6-4FAD-8FE9-9D44C726B5FA}" type="presOf" srcId="{E905EB27-BF08-47A0-A367-21DE6475353B}" destId="{3C55309E-9F90-4A03-860A-103164F84DA6}" srcOrd="1" destOrd="0" presId="urn:microsoft.com/office/officeart/2005/8/layout/vList4"/>
    <dgm:cxn modelId="{512ABC83-E58F-4D94-8316-D6C8E9FF0948}" srcId="{783669E0-6827-4794-8858-BA7A6BB9854C}" destId="{241BF10F-1C1C-4118-B291-11EC824F3C53}" srcOrd="0" destOrd="0" parTransId="{CD513FA5-3EDD-409B-B116-4CC8F6CF9BE4}" sibTransId="{8C3BDD39-CF1F-4B0F-B6ED-1FAA2394958E}"/>
    <dgm:cxn modelId="{81BE42A9-4D37-4B4B-B5AB-F3B6DFB6BD60}" type="presOf" srcId="{783669E0-6827-4794-8858-BA7A6BB9854C}" destId="{569BA460-4614-4115-BE0A-F81B235CCBEA}" srcOrd="0" destOrd="0" presId="urn:microsoft.com/office/officeart/2005/8/layout/vList4"/>
    <dgm:cxn modelId="{EDA15C64-B4CC-458A-9E28-D1531F1DE2F9}" srcId="{783669E0-6827-4794-8858-BA7A6BB9854C}" destId="{E905EB27-BF08-47A0-A367-21DE6475353B}" srcOrd="1" destOrd="0" parTransId="{79F3E63E-8F30-431F-9973-64C64BC728B2}" sibTransId="{9EA93C98-BEA4-4CFC-AAD3-8D6F698FE098}"/>
    <dgm:cxn modelId="{072A00AA-EC46-4D18-AFE8-9421BD53BCBE}" type="presOf" srcId="{241BF10F-1C1C-4118-B291-11EC824F3C53}" destId="{DFB331A2-5E82-40D2-8C41-D3BF3F19A6FE}" srcOrd="1" destOrd="0" presId="urn:microsoft.com/office/officeart/2005/8/layout/vList4"/>
    <dgm:cxn modelId="{CBC44D42-0E8C-4E0D-955A-3161626159FA}" type="presOf" srcId="{241BF10F-1C1C-4118-B291-11EC824F3C53}" destId="{3115724B-DB85-42BC-A00B-69B9FE1EEEDF}" srcOrd="0" destOrd="0" presId="urn:microsoft.com/office/officeart/2005/8/layout/vList4"/>
    <dgm:cxn modelId="{86C8B496-CB4B-44D5-BD0F-9C386000383C}" type="presParOf" srcId="{569BA460-4614-4115-BE0A-F81B235CCBEA}" destId="{E275EBE4-F836-4AF3-A546-8C09DA9DA392}" srcOrd="0" destOrd="0" presId="urn:microsoft.com/office/officeart/2005/8/layout/vList4"/>
    <dgm:cxn modelId="{C5C54838-654E-4278-8ABE-68158B66378A}" type="presParOf" srcId="{E275EBE4-F836-4AF3-A546-8C09DA9DA392}" destId="{3115724B-DB85-42BC-A00B-69B9FE1EEEDF}" srcOrd="0" destOrd="0" presId="urn:microsoft.com/office/officeart/2005/8/layout/vList4"/>
    <dgm:cxn modelId="{D2F332B9-2DEA-44B9-A029-21217FECFCBB}" type="presParOf" srcId="{E275EBE4-F836-4AF3-A546-8C09DA9DA392}" destId="{6E4D7B10-453C-42B5-A93C-0CDA8AD5E7CD}" srcOrd="1" destOrd="0" presId="urn:microsoft.com/office/officeart/2005/8/layout/vList4"/>
    <dgm:cxn modelId="{C9DE7556-477E-4249-9EE1-96F929E2B10C}" type="presParOf" srcId="{E275EBE4-F836-4AF3-A546-8C09DA9DA392}" destId="{DFB331A2-5E82-40D2-8C41-D3BF3F19A6FE}" srcOrd="2" destOrd="0" presId="urn:microsoft.com/office/officeart/2005/8/layout/vList4"/>
    <dgm:cxn modelId="{BF1BAB0D-E2C9-4333-BDC0-627B93388646}" type="presParOf" srcId="{569BA460-4614-4115-BE0A-F81B235CCBEA}" destId="{A1B953B4-A6B0-4738-974F-D18D5EC73C49}" srcOrd="1" destOrd="0" presId="urn:microsoft.com/office/officeart/2005/8/layout/vList4"/>
    <dgm:cxn modelId="{A1CA3E3B-F570-4CDA-A458-353F71AD4DFE}" type="presParOf" srcId="{569BA460-4614-4115-BE0A-F81B235CCBEA}" destId="{3BF7B17D-603A-4C4E-84DB-DA9BFBC38DD9}" srcOrd="2" destOrd="0" presId="urn:microsoft.com/office/officeart/2005/8/layout/vList4"/>
    <dgm:cxn modelId="{219BAD31-B45A-471B-B2C1-4DCAEE3C196C}" type="presParOf" srcId="{3BF7B17D-603A-4C4E-84DB-DA9BFBC38DD9}" destId="{0241BC1C-F7F8-4366-BC7E-299646E53FE9}" srcOrd="0" destOrd="0" presId="urn:microsoft.com/office/officeart/2005/8/layout/vList4"/>
    <dgm:cxn modelId="{6D9BF05D-9B88-4B69-A0DD-0B89D66FDC9A}" type="presParOf" srcId="{3BF7B17D-603A-4C4E-84DB-DA9BFBC38DD9}" destId="{97D34E2C-DEC4-4008-BCDC-3B22C5E3398D}" srcOrd="1" destOrd="0" presId="urn:microsoft.com/office/officeart/2005/8/layout/vList4"/>
    <dgm:cxn modelId="{A005D0B8-7C91-4AD1-A9B7-03383DB86C06}" type="presParOf" srcId="{3BF7B17D-603A-4C4E-84DB-DA9BFBC38DD9}" destId="{3C55309E-9F90-4A03-860A-103164F84DA6}" srcOrd="2" destOrd="0" presId="urn:microsoft.com/office/officeart/2005/8/layout/vList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5724B-DB85-42BC-A00B-69B9FE1EEEDF}">
      <dsp:nvSpPr>
        <dsp:cNvPr id="0" name=""/>
        <dsp:cNvSpPr/>
      </dsp:nvSpPr>
      <dsp:spPr>
        <a:xfrm>
          <a:off x="0" y="0"/>
          <a:ext cx="8568952" cy="2159712"/>
        </a:xfrm>
        <a:prstGeom prst="roundRect">
          <a:avLst>
            <a:gd name="adj" fmla="val 10000"/>
          </a:avLst>
        </a:prstGeom>
        <a:solidFill>
          <a:schemeClr val="bg1">
            <a:alpha val="5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Муниципальные автономные учреждения Дятьковского района «Электрон» и Спортивно – оздоровительный комплекс «Олимп»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32 889,3 тыс. руб.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929761" y="0"/>
        <a:ext cx="6639190" cy="2159712"/>
      </dsp:txXfrm>
    </dsp:sp>
    <dsp:sp modelId="{6E4D7B10-453C-42B5-A93C-0CDA8AD5E7CD}">
      <dsp:nvSpPr>
        <dsp:cNvPr id="0" name=""/>
        <dsp:cNvSpPr/>
      </dsp:nvSpPr>
      <dsp:spPr>
        <a:xfrm>
          <a:off x="215971" y="215971"/>
          <a:ext cx="1713790" cy="17277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41BC1C-F7F8-4366-BC7E-299646E53FE9}">
      <dsp:nvSpPr>
        <dsp:cNvPr id="0" name=""/>
        <dsp:cNvSpPr/>
      </dsp:nvSpPr>
      <dsp:spPr>
        <a:xfrm>
          <a:off x="0" y="2375683"/>
          <a:ext cx="8568952" cy="2159712"/>
        </a:xfrm>
        <a:prstGeom prst="roundRect">
          <a:avLst>
            <a:gd name="adj" fmla="val 10000"/>
          </a:avLst>
        </a:prstGeom>
        <a:solidFill>
          <a:schemeClr val="bg1">
            <a:alpha val="5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Мероприятия по развитию физической культуры и спорта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 7 922,3 тыс. руб.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1929761" y="2375683"/>
        <a:ext cx="6639190" cy="2159712"/>
      </dsp:txXfrm>
    </dsp:sp>
    <dsp:sp modelId="{97D34E2C-DEC4-4008-BCDC-3B22C5E3398D}">
      <dsp:nvSpPr>
        <dsp:cNvPr id="0" name=""/>
        <dsp:cNvSpPr/>
      </dsp:nvSpPr>
      <dsp:spPr>
        <a:xfrm>
          <a:off x="215971" y="2591655"/>
          <a:ext cx="1713790" cy="17277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065" cy="49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093" y="1"/>
            <a:ext cx="2946065" cy="49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413"/>
            <a:ext cx="2946065" cy="49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093" y="9430413"/>
            <a:ext cx="2946065" cy="49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6170757-1010-43A2-9A3B-3AB4EE052A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33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52157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143000"/>
            <a:ext cx="7772400" cy="1470025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 algn="l">
              <a:defRPr sz="4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438400"/>
            <a:ext cx="6400800" cy="6858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55320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553200"/>
            <a:ext cx="2895600" cy="1714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55320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fld id="{E81A36F0-35BB-436C-B601-91F5EFEC9FF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8" name="AutoShape 16" descr="06"/>
          <p:cNvSpPr>
            <a:spLocks noChangeArrowheads="1"/>
          </p:cNvSpPr>
          <p:nvPr/>
        </p:nvSpPr>
        <p:spPr bwMode="ltGray">
          <a:xfrm rot="-1015610">
            <a:off x="-141288" y="5376863"/>
            <a:ext cx="2541588" cy="573087"/>
          </a:xfrm>
          <a:prstGeom prst="parallelogram">
            <a:avLst>
              <a:gd name="adj" fmla="val 30059"/>
            </a:avLst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9" name="AutoShape 17" descr="05"/>
          <p:cNvSpPr>
            <a:spLocks noChangeArrowheads="1"/>
          </p:cNvSpPr>
          <p:nvPr/>
        </p:nvSpPr>
        <p:spPr bwMode="ltGray">
          <a:xfrm rot="-1015610">
            <a:off x="2154238" y="4676775"/>
            <a:ext cx="2546350" cy="573088"/>
          </a:xfrm>
          <a:prstGeom prst="parallelogram">
            <a:avLst>
              <a:gd name="adj" fmla="val 30115"/>
            </a:avLst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0" name="AutoShape 18" descr="03"/>
          <p:cNvSpPr>
            <a:spLocks noChangeArrowheads="1"/>
          </p:cNvSpPr>
          <p:nvPr/>
        </p:nvSpPr>
        <p:spPr bwMode="ltGray">
          <a:xfrm rot="-1015610">
            <a:off x="4448175" y="3975100"/>
            <a:ext cx="2552700" cy="573088"/>
          </a:xfrm>
          <a:prstGeom prst="parallelogram">
            <a:avLst>
              <a:gd name="adj" fmla="val 30190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1" name="AutoShape 19" descr="02"/>
          <p:cNvSpPr>
            <a:spLocks noChangeArrowheads="1"/>
          </p:cNvSpPr>
          <p:nvPr/>
        </p:nvSpPr>
        <p:spPr bwMode="ltGray">
          <a:xfrm rot="-1015610">
            <a:off x="6751638" y="3273425"/>
            <a:ext cx="2533650" cy="573088"/>
          </a:xfrm>
          <a:prstGeom prst="parallelogram">
            <a:avLst>
              <a:gd name="adj" fmla="val 29965"/>
            </a:avLst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2" name="Freeform 20"/>
          <p:cNvSpPr>
            <a:spLocks/>
          </p:cNvSpPr>
          <p:nvPr/>
        </p:nvSpPr>
        <p:spPr bwMode="ltGray">
          <a:xfrm>
            <a:off x="0" y="3481388"/>
            <a:ext cx="9155113" cy="3376612"/>
          </a:xfrm>
          <a:custGeom>
            <a:avLst/>
            <a:gdLst>
              <a:gd name="T0" fmla="*/ 0 w 5767"/>
              <a:gd name="T1" fmla="*/ 1760 h 2127"/>
              <a:gd name="T2" fmla="*/ 5767 w 5767"/>
              <a:gd name="T3" fmla="*/ 0 h 2127"/>
              <a:gd name="T4" fmla="*/ 5760 w 5767"/>
              <a:gd name="T5" fmla="*/ 2127 h 2127"/>
              <a:gd name="T6" fmla="*/ 0 w 5767"/>
              <a:gd name="T7" fmla="*/ 2127 h 2127"/>
              <a:gd name="T8" fmla="*/ 0 w 5767"/>
              <a:gd name="T9" fmla="*/ 1760 h 2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67" h="2127">
                <a:moveTo>
                  <a:pt x="0" y="1760"/>
                </a:moveTo>
                <a:lnTo>
                  <a:pt x="5767" y="0"/>
                </a:lnTo>
                <a:lnTo>
                  <a:pt x="5760" y="2127"/>
                </a:lnTo>
                <a:lnTo>
                  <a:pt x="0" y="2127"/>
                </a:lnTo>
                <a:lnTo>
                  <a:pt x="0" y="176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4114800" y="5638800"/>
            <a:ext cx="1157288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Company</a:t>
            </a:r>
          </a:p>
          <a:p>
            <a:r>
              <a:rPr lang="en-US" sz="2600" b="1"/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3A9BA-F8D7-4D17-AF9B-ED942A14EA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94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1293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1293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8D789-DA0B-411A-9CE9-6B6D16A8C6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11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28738"/>
            <a:ext cx="8229600" cy="50292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3C7CE279-3DA6-4D5B-99AE-661FD402CE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5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968A7-7EFA-4509-9980-A7BA1A124C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20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22A7B-9473-4FAB-BBE5-07CF8321F9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1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28738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28738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A788A-C6F4-4576-9B3D-234FAE8D83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3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AD1F3-EC1B-461C-9793-0DF2C3C8D3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87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C45B2-1A16-464D-9280-81C5DC972E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49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3259D-0C2E-471D-BD41-5B467C4FEA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44996-4184-44C1-8BF9-B3EBE3A927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93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B8244-29A6-4E60-891E-5823FBB3C7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41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gradFill rotWithShape="0">
          <a:gsLst>
            <a:gs pos="0">
              <a:schemeClr val="bg1">
                <a:gamma/>
                <a:shade val="66667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Freeform 17"/>
          <p:cNvSpPr>
            <a:spLocks/>
          </p:cNvSpPr>
          <p:nvPr/>
        </p:nvSpPr>
        <p:spPr bwMode="white">
          <a:xfrm>
            <a:off x="0" y="0"/>
            <a:ext cx="9144000" cy="6858000"/>
          </a:xfrm>
          <a:custGeom>
            <a:avLst/>
            <a:gdLst>
              <a:gd name="T0" fmla="*/ 1488 w 5760"/>
              <a:gd name="T1" fmla="*/ 0 h 4320"/>
              <a:gd name="T2" fmla="*/ 564 w 5760"/>
              <a:gd name="T3" fmla="*/ 617 h 4320"/>
              <a:gd name="T4" fmla="*/ 0 w 5760"/>
              <a:gd name="T5" fmla="*/ 1734 h 4320"/>
              <a:gd name="T6" fmla="*/ 0 w 5760"/>
              <a:gd name="T7" fmla="*/ 4320 h 4320"/>
              <a:gd name="T8" fmla="*/ 5760 w 5760"/>
              <a:gd name="T9" fmla="*/ 4320 h 4320"/>
              <a:gd name="T10" fmla="*/ 5760 w 5760"/>
              <a:gd name="T11" fmla="*/ 0 h 4320"/>
              <a:gd name="T12" fmla="*/ 1488 w 5760"/>
              <a:gd name="T1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shade val="0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036" name="Group 12"/>
          <p:cNvGrpSpPr>
            <a:grpSpLocks/>
          </p:cNvGrpSpPr>
          <p:nvPr/>
        </p:nvGrpSpPr>
        <p:grpSpPr bwMode="auto">
          <a:xfrm>
            <a:off x="0" y="914400"/>
            <a:ext cx="9144000" cy="350838"/>
            <a:chOff x="0" y="672"/>
            <a:chExt cx="5760" cy="221"/>
          </a:xfrm>
        </p:grpSpPr>
        <p:sp>
          <p:nvSpPr>
            <p:cNvPr id="1037" name="AutoShape 13" descr="06"/>
            <p:cNvSpPr>
              <a:spLocks noChangeArrowheads="1"/>
            </p:cNvSpPr>
            <p:nvPr userDrawn="1"/>
          </p:nvSpPr>
          <p:spPr bwMode="ltGray">
            <a:xfrm>
              <a:off x="0" y="674"/>
              <a:ext cx="1443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14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8" name="AutoShape 14" descr="05"/>
            <p:cNvSpPr>
              <a:spLocks noChangeArrowheads="1"/>
            </p:cNvSpPr>
            <p:nvPr userDrawn="1"/>
          </p:nvSpPr>
          <p:spPr bwMode="ltGray">
            <a:xfrm>
              <a:off x="1434" y="674"/>
              <a:ext cx="1446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15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9" name="AutoShape 15" descr="03"/>
            <p:cNvSpPr>
              <a:spLocks noChangeArrowheads="1"/>
            </p:cNvSpPr>
            <p:nvPr userDrawn="1"/>
          </p:nvSpPr>
          <p:spPr bwMode="ltGray">
            <a:xfrm>
              <a:off x="2876" y="674"/>
              <a:ext cx="1449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16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0" name="AutoShape 16" descr="02"/>
            <p:cNvSpPr>
              <a:spLocks noChangeArrowheads="1"/>
            </p:cNvSpPr>
            <p:nvPr userDrawn="1"/>
          </p:nvSpPr>
          <p:spPr bwMode="ltGray">
            <a:xfrm>
              <a:off x="4322" y="672"/>
              <a:ext cx="1438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17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639763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28738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CB48171-DA25-410E-BF24-D5EF2DA0F34E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3569" y="3429000"/>
            <a:ext cx="7811144" cy="3240360"/>
          </a:xfrm>
        </p:spPr>
        <p:txBody>
          <a:bodyPr/>
          <a:lstStyle/>
          <a:p>
            <a:pPr algn="ctr"/>
            <a:r>
              <a:rPr lang="ru-RU" sz="2800" cap="none" dirty="0" smtClean="0">
                <a:solidFill>
                  <a:schemeClr val="tx1"/>
                </a:solidFill>
              </a:rPr>
              <a:t>на основе  решения </a:t>
            </a:r>
            <a:r>
              <a:rPr lang="ru-RU" sz="2800" cap="none" dirty="0">
                <a:solidFill>
                  <a:schemeClr val="tx1"/>
                </a:solidFill>
              </a:rPr>
              <a:t>Д</a:t>
            </a:r>
            <a:r>
              <a:rPr lang="ru-RU" sz="2800" cap="none" dirty="0" smtClean="0">
                <a:solidFill>
                  <a:schemeClr val="tx1"/>
                </a:solidFill>
              </a:rPr>
              <a:t>ятьковского районного Совета народных депутатов от 25.05.2022 г. № 6-192</a:t>
            </a:r>
            <a:br>
              <a:rPr lang="ru-RU" sz="2800" cap="none" dirty="0" smtClean="0">
                <a:solidFill>
                  <a:schemeClr val="tx1"/>
                </a:solidFill>
              </a:rPr>
            </a:br>
            <a:r>
              <a:rPr lang="ru-RU" sz="2800" cap="none" dirty="0" smtClean="0">
                <a:solidFill>
                  <a:schemeClr val="tx1"/>
                </a:solidFill>
              </a:rPr>
              <a:t>«Об  исполнении бюджета  </a:t>
            </a:r>
            <a:r>
              <a:rPr lang="ru-RU" sz="2800" cap="none" dirty="0">
                <a:solidFill>
                  <a:schemeClr val="tx1"/>
                </a:solidFill>
              </a:rPr>
              <a:t>Д</a:t>
            </a:r>
            <a:r>
              <a:rPr lang="ru-RU" sz="2800" cap="none" dirty="0" smtClean="0">
                <a:solidFill>
                  <a:schemeClr val="tx1"/>
                </a:solidFill>
              </a:rPr>
              <a:t>ятьковского муниципального района Брянской области за 2021 год»</a:t>
            </a:r>
            <a:br>
              <a:rPr lang="ru-RU" sz="2800" cap="none" dirty="0" smtClean="0">
                <a:solidFill>
                  <a:schemeClr val="tx1"/>
                </a:solidFill>
              </a:rPr>
            </a:br>
            <a:endParaRPr lang="ru-RU" sz="2800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259632" y="1556792"/>
            <a:ext cx="7235080" cy="1440160"/>
          </a:xfrm>
        </p:spPr>
        <p:txBody>
          <a:bodyPr/>
          <a:lstStyle/>
          <a:p>
            <a:pPr algn="ctr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</a:p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ДЛЯ   ГРАЖДАН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СТРУКТУРА  НАЛОГОВЫХ </a:t>
            </a:r>
            <a:r>
              <a:rPr lang="ru-RU" sz="2000" dirty="0" smtClean="0"/>
              <a:t>ДОХОДОВ </a:t>
            </a:r>
            <a:r>
              <a:rPr lang="ru-RU" sz="2000" dirty="0"/>
              <a:t>ЗА </a:t>
            </a:r>
            <a:r>
              <a:rPr lang="ru-RU" sz="2000" dirty="0" smtClean="0"/>
              <a:t>2020-2021 </a:t>
            </a:r>
            <a:r>
              <a:rPr lang="ru-RU" sz="2000" dirty="0"/>
              <a:t>ГОДЫ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9389246"/>
              </p:ext>
            </p:extLst>
          </p:nvPr>
        </p:nvGraphicFramePr>
        <p:xfrm>
          <a:off x="-180528" y="2420888"/>
          <a:ext cx="950505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11960" y="1628800"/>
            <a:ext cx="648072" cy="2736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832158"/>
              </p:ext>
            </p:extLst>
          </p:nvPr>
        </p:nvGraphicFramePr>
        <p:xfrm>
          <a:off x="4535996" y="1052736"/>
          <a:ext cx="460800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5755050"/>
              </p:ext>
            </p:extLst>
          </p:nvPr>
        </p:nvGraphicFramePr>
        <p:xfrm>
          <a:off x="0" y="1052736"/>
          <a:ext cx="457200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2936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ИНФОРМАЦИЯ О ПОСТУПЛЕНИИ НАЛОГОВЫХ И НЕНАЛОГОВЫХ ДОХОДОВ БЮДЖЕТА ДЯТЬКОВСКОГО РАЙОНА В РАЗРЕЗЕ АДМИНИСТРАТОРОВ (ТЫС. РУБЛЕЙ) </a:t>
            </a:r>
          </a:p>
        </p:txBody>
      </p:sp>
      <p:sp>
        <p:nvSpPr>
          <p:cNvPr id="4" name="Загнутый угол 3"/>
          <p:cNvSpPr/>
          <p:nvPr/>
        </p:nvSpPr>
        <p:spPr>
          <a:xfrm>
            <a:off x="6102705" y="4114208"/>
            <a:ext cx="2808312" cy="1052035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000" tIns="0" rIns="18000" bIns="0" rtlCol="0" anchor="t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Росприроднадзора 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Брянской области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(плата за негативное воздействие на окружающую среду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2021 -1355,4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 -783,0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283,5</a:t>
            </a:r>
          </a:p>
          <a:p>
            <a:pPr algn="ctr">
              <a:defRPr/>
            </a:pP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6102706" y="2688025"/>
            <a:ext cx="2808312" cy="1369124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000" tIns="0" rIns="18000" bIns="0" rtlCol="0" anchor="t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Роспотребнадзора 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Брянской области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(денежные взыскания (штрафы) за нарушения законодательства в области обеспечения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санитарно-эпидемиологического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благополучия человека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– 0,20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2020   -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20,3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2019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339,1</a:t>
            </a:r>
          </a:p>
          <a:p>
            <a:pPr algn="ctr"/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3144371" y="3663768"/>
            <a:ext cx="2808312" cy="1204024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000" tIns="0" rIns="18000" bIns="0" rtlCol="0" anchor="t"/>
          <a:lstStyle/>
          <a:p>
            <a:pPr algn="ctr"/>
            <a:r>
              <a:rPr lang="ru-RU" sz="9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Контрольно-счетная палата</a:t>
            </a:r>
          </a:p>
          <a:p>
            <a:pPr algn="ctr"/>
            <a:r>
              <a:rPr lang="ru-RU" sz="9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Дятьковского района</a:t>
            </a:r>
          </a:p>
          <a:p>
            <a:pPr algn="ctr"/>
            <a:endParaRPr lang="ru-RU" sz="9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2021 -20,0</a:t>
            </a:r>
          </a:p>
          <a:p>
            <a:pPr algn="ctr"/>
            <a:r>
              <a:rPr lang="ru-RU" sz="9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2020 -0,00</a:t>
            </a:r>
          </a:p>
          <a:p>
            <a:pPr algn="ctr"/>
            <a:r>
              <a:rPr lang="ru-RU" sz="9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– 5,0</a:t>
            </a:r>
            <a:endParaRPr lang="ru-RU" sz="9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6102706" y="1166294"/>
            <a:ext cx="2808312" cy="1464672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000" tIns="0" rIns="18000" bIns="0" rtlCol="0" anchor="t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Федеральной налоговой службы России по Брянской области</a:t>
            </a:r>
          </a:p>
          <a:p>
            <a:pPr algn="ctr"/>
            <a:r>
              <a: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(НДФЛ, УСН, ЕНВД, ЕСХН, </a:t>
            </a:r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ПАТЕНТ, </a:t>
            </a:r>
            <a:r>
              <a: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ГП, денежные взыскания (штрафы) за нарушения налогового законодательства)</a:t>
            </a:r>
          </a:p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2021- 258 685,0</a:t>
            </a:r>
            <a:endParaRPr lang="ru-RU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 -234234,7</a:t>
            </a:r>
          </a:p>
          <a:p>
            <a:pPr algn="ctr"/>
            <a:r>
              <a: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– 230553,2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9628" y="1212012"/>
            <a:ext cx="2834316" cy="141895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Налоговые и неналоговые доходы бюджета Дятьковского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района</a:t>
            </a:r>
          </a:p>
          <a:p>
            <a:pPr lvl="0" algn="ctr"/>
            <a:r>
              <a:rPr lang="en-US" sz="1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r>
              <a:rPr lang="en-US" sz="1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280 475,6</a:t>
            </a:r>
          </a:p>
          <a:p>
            <a:pPr lvl="0" algn="ctr"/>
            <a:r>
              <a:rPr lang="ru-RU" sz="1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en-US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258</a:t>
            </a:r>
            <a:r>
              <a:rPr lang="en-US" sz="1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031,0</a:t>
            </a:r>
          </a:p>
          <a:p>
            <a:pPr lvl="0" algn="ctr"/>
            <a:r>
              <a:rPr lang="ru-RU" sz="1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en-US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246</a:t>
            </a:r>
            <a:r>
              <a:rPr lang="en-US" sz="1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177,7</a:t>
            </a:r>
            <a:endParaRPr lang="ru-RU" sz="1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3144372" y="2688024"/>
            <a:ext cx="2808312" cy="918685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000" tIns="0" rIns="18000" bIns="0" rtlCol="0" anchor="t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федеральной службы Росреестра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(штрафы за нарушение земельного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законодательства)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– 0,00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 -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5,0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115,0</a:t>
            </a:r>
          </a:p>
          <a:p>
            <a:pPr algn="ctr"/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нутый угол 10"/>
          <p:cNvSpPr/>
          <p:nvPr/>
        </p:nvSpPr>
        <p:spPr>
          <a:xfrm>
            <a:off x="3144373" y="4929076"/>
            <a:ext cx="2808312" cy="926477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000" tIns="0" rIns="18000" bIns="0" rtlCol="0" anchor="t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ветеринарии 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Брянской области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(прочие административные штрафы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– 0,00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2020  - 50,0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78,0</a:t>
            </a:r>
          </a:p>
          <a:p>
            <a:pPr algn="ctr"/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182629" y="2688025"/>
            <a:ext cx="2841383" cy="766375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000" tIns="0" rIns="18000" bIns="0" rtlCol="0" anchor="t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МИРОВОЙ ЮСТИЦИИ (ШТРАФЫ)</a:t>
            </a:r>
          </a:p>
          <a:p>
            <a:pPr algn="ctr"/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2021- 773,7</a:t>
            </a: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236,9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нутый угол 12"/>
          <p:cNvSpPr/>
          <p:nvPr/>
        </p:nvSpPr>
        <p:spPr>
          <a:xfrm>
            <a:off x="3144373" y="1170284"/>
            <a:ext cx="2808312" cy="1460681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000" tIns="0" rIns="18000" bIns="0" rtlCol="0" anchor="t"/>
          <a:lstStyle/>
          <a:p>
            <a:pPr algn="ctr"/>
            <a:r>
              <a:rPr lang="ru-RU" sz="96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Администрация Дятьковского района</a:t>
            </a:r>
          </a:p>
          <a:p>
            <a:pPr algn="ctr"/>
            <a:r>
              <a:rPr lang="ru-RU" sz="96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(госпошлина за выдачу разрешения на установку рекламной конструкции, дивиденды по акциям, арендная плата за землю и имущество, доходы от продажи муниципального имущества и земельных </a:t>
            </a:r>
            <a:r>
              <a:rPr lang="ru-RU" sz="96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участков)</a:t>
            </a:r>
          </a:p>
          <a:p>
            <a:pPr algn="ctr"/>
            <a:r>
              <a:rPr lang="en-US" sz="96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2021- 294,3</a:t>
            </a:r>
            <a:endParaRPr lang="ru-RU" sz="96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6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 - 57,7</a:t>
            </a:r>
            <a:endParaRPr lang="ru-RU" sz="96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6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– </a:t>
            </a:r>
            <a:r>
              <a:rPr lang="ru-RU" sz="96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211,8</a:t>
            </a:r>
          </a:p>
          <a:p>
            <a:pPr algn="ctr"/>
            <a:endParaRPr lang="ru-RU" sz="96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нутый угол 13"/>
          <p:cNvSpPr/>
          <p:nvPr/>
        </p:nvSpPr>
        <p:spPr>
          <a:xfrm>
            <a:off x="182630" y="3511459"/>
            <a:ext cx="2821314" cy="785319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000" tIns="0" rIns="18000" bIns="0" rtlCol="0" anchor="t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ДЕПАРТАМЕНТ РЕГИОНАЛЬНОЙ БЕЗОПАСНОСТИ (ШТРАФЫ)</a:t>
            </a:r>
          </a:p>
          <a:p>
            <a:pPr algn="ctr"/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161,6</a:t>
            </a: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2020 -  69,0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44374" y="6021288"/>
            <a:ext cx="5766644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72000" rtlCol="0" anchor="ctr"/>
          <a:lstStyle/>
          <a:p>
            <a:pPr algn="ctr"/>
            <a:endParaRPr lang="ru-RU" sz="10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2021 год</a:t>
            </a:r>
          </a:p>
          <a:p>
            <a:pPr algn="ctr"/>
            <a:endParaRPr lang="ru-RU" sz="1200" b="1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Федеральная </a:t>
            </a:r>
            <a:r>
              <a:rPr lang="ru-RU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антимонопольная </a:t>
            </a:r>
            <a:r>
              <a:rPr lang="ru-RU" sz="1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служба – 20,0; МО МВД России «Дятьковский» -62,9, Управление лесами 4,4;Дятьковский районный Совет народных депутатов – 0,</a:t>
            </a:r>
          </a:p>
          <a:p>
            <a:pPr algn="ctr"/>
            <a:endParaRPr lang="ru-RU" sz="1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Загнутый угол 16"/>
          <p:cNvSpPr/>
          <p:nvPr/>
        </p:nvSpPr>
        <p:spPr>
          <a:xfrm>
            <a:off x="182629" y="5179246"/>
            <a:ext cx="2841383" cy="612428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000" tIns="0" rIns="18000" bIns="0" rtlCol="0" anchor="t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Федеральное казначейство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– 3035,10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2610,5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2780,7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нутый угол 17"/>
          <p:cNvSpPr/>
          <p:nvPr/>
        </p:nvSpPr>
        <p:spPr>
          <a:xfrm>
            <a:off x="182629" y="4353837"/>
            <a:ext cx="2841383" cy="76835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000" tIns="0" rIns="18000" bIns="0" rtlCol="0" anchor="t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Администрации поселений Дятьковского района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2021 – 476,6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2020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796,0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2019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1116,7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9628" y="1166293"/>
            <a:ext cx="2834316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нутый угол 15"/>
          <p:cNvSpPr/>
          <p:nvPr/>
        </p:nvSpPr>
        <p:spPr>
          <a:xfrm>
            <a:off x="182629" y="5848732"/>
            <a:ext cx="2841383" cy="1009268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000" tIns="0" rIns="18000" bIns="0" rtlCol="0" anchor="t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Комитет по управлению муниципальным имуществом и архитектуре Дятьковского </a:t>
            </a: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2021- 15 584,7   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2020 – 18549,0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7252,7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Загнутый угол 18"/>
          <p:cNvSpPr/>
          <p:nvPr/>
        </p:nvSpPr>
        <p:spPr>
          <a:xfrm>
            <a:off x="6102705" y="5235410"/>
            <a:ext cx="2808313" cy="785878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000" tIns="0" rIns="18000" bIns="0" rtlCol="0" anchor="t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Инспекция </a:t>
            </a:r>
            <a:r>
              <a:rPr lang="ru-RU" sz="1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Гостехнадзора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Брянской </a:t>
            </a: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– 0,00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0,0 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–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16,0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9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МЕЖБЮДЖЕТНЫЕ ТРАНСФЕРТЫ ИЗ ОБЛАСТНОГО БЮДЖЕТА</a:t>
            </a:r>
          </a:p>
        </p:txBody>
      </p:sp>
      <p:sp>
        <p:nvSpPr>
          <p:cNvPr id="4" name="Загнутый угол 3"/>
          <p:cNvSpPr/>
          <p:nvPr/>
        </p:nvSpPr>
        <p:spPr>
          <a:xfrm>
            <a:off x="323528" y="1844823"/>
            <a:ext cx="1944216" cy="3864233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По сравнению с аналогичным периодом прошлого года, объем безвозмездных поступлений от бюджетов бюджетной системы Российской Федерации увеличился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на 8,75 процента в основном за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счет увеличения объема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субвенций и иных МБТ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7908180" y="952444"/>
            <a:ext cx="10711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/>
              <a:t>(ТЫС. РУБ.)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9628" y="1106332"/>
            <a:ext cx="2098116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7029580"/>
              </p:ext>
            </p:extLst>
          </p:nvPr>
        </p:nvGraphicFramePr>
        <p:xfrm>
          <a:off x="2438400" y="1295944"/>
          <a:ext cx="6166048" cy="29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2964433"/>
              </p:ext>
            </p:extLst>
          </p:nvPr>
        </p:nvGraphicFramePr>
        <p:xfrm>
          <a:off x="2627784" y="4221088"/>
          <a:ext cx="590465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6493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6470419"/>
              </p:ext>
            </p:extLst>
          </p:nvPr>
        </p:nvGraphicFramePr>
        <p:xfrm>
          <a:off x="827584" y="1442394"/>
          <a:ext cx="7488832" cy="4323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РАСХОДЫ БЮДЖЕТА ДЯТЬКОВСКОГО РАЙОНА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5785541"/>
            <a:ext cx="7488832" cy="793464"/>
          </a:xfrm>
          <a:prstGeom prst="foldedCorner">
            <a:avLst>
              <a:gd name="adj" fmla="val 24899"/>
            </a:avLst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108000" bIns="0" rtlCol="0" anchor="ctr">
            <a:spAutoFit/>
          </a:bodyPr>
          <a:lstStyle/>
          <a:p>
            <a:pPr algn="ctr"/>
            <a:r>
              <a:rPr lang="ru-RU" sz="1600" dirty="0"/>
              <a:t>По сравнению с </a:t>
            </a:r>
            <a:r>
              <a:rPr lang="ru-RU" sz="1600" dirty="0" smtClean="0"/>
              <a:t>2020 </a:t>
            </a:r>
            <a:r>
              <a:rPr lang="ru-RU" sz="1600" dirty="0"/>
              <a:t>годом наблюдается увеличение расходов на сумму </a:t>
            </a:r>
            <a:r>
              <a:rPr lang="ru-RU" sz="1600" dirty="0" smtClean="0"/>
              <a:t>79214,6 тыс. рублей.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956376" y="548680"/>
            <a:ext cx="10711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/>
              <a:t>(ТЫС. РУБ.)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5785541"/>
            <a:ext cx="748883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33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/>
              <a:t>РАСХОДЫ БЮДЖЕТА ДЯТЬКОВСКОГО </a:t>
            </a:r>
            <a:br>
              <a:rPr lang="ru-RU" sz="2000" dirty="0"/>
            </a:br>
            <a:r>
              <a:rPr lang="ru-RU" sz="2000" dirty="0"/>
              <a:t>РАЙОНА ПО ОТРАСЛЯМ</a:t>
            </a:r>
          </a:p>
        </p:txBody>
      </p:sp>
      <p:graphicFrame>
        <p:nvGraphicFramePr>
          <p:cNvPr id="4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7562916"/>
              </p:ext>
            </p:extLst>
          </p:nvPr>
        </p:nvGraphicFramePr>
        <p:xfrm>
          <a:off x="107504" y="1412776"/>
          <a:ext cx="8784975" cy="5345484"/>
        </p:xfrm>
        <a:graphic>
          <a:graphicData uri="http://schemas.openxmlformats.org/drawingml/2006/table">
            <a:tbl>
              <a:tblPr firstRow="1" lastRow="1" bandRow="1">
                <a:tableStyleId>{F5AB1C69-6EDB-4FF4-983F-18BD219EF322}</a:tableStyleId>
              </a:tblPr>
              <a:tblGrid>
                <a:gridCol w="5769946"/>
                <a:gridCol w="1534095"/>
                <a:gridCol w="1480934"/>
              </a:tblGrid>
              <a:tr h="34690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отрасли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 anchor="ctr" horzOverflow="overflow">
                    <a:solidFill>
                      <a:schemeClr val="tx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Исполнено, тыс. рублей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 anchor="ctr" horzOverflow="overflow"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9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2020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 anchor="ctr" horzOverflow="overflow"/>
                </a:tc>
              </a:tr>
              <a:tr h="3469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Общегосударственные вопросы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66 690,8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71 678,1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 anchor="ctr" horzOverflow="overflow"/>
                </a:tc>
              </a:tr>
              <a:tr h="350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Национальная оборона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4 399,8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4 501,3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 anchor="ctr" horzOverflow="overflow"/>
                </a:tc>
              </a:tr>
              <a:tr h="58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3 945,5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3 818,4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 anchor="ctr" horzOverflow="overflow"/>
                </a:tc>
              </a:tr>
              <a:tr h="3469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Национальная экономика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7 662,3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5 184,2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 anchor="ctr" horzOverflow="overflow"/>
                </a:tc>
              </a:tr>
              <a:tr h="3469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ЖКХ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2 575,5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15 233,7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 anchor="ctr" horzOverflow="overflow"/>
                </a:tc>
              </a:tr>
              <a:tr h="3469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Образование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661 404,2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695 530,2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 anchor="ctr" horzOverflow="overflow"/>
                </a:tc>
              </a:tr>
              <a:tr h="3469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Культура, кинематография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68 702,1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73 737,0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 anchor="ctr" horzOverflow="overflow"/>
                </a:tc>
              </a:tr>
              <a:tr h="3469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Социальная политика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36 806,2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41 052,5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 anchor="ctr" horzOverflow="overflow"/>
                </a:tc>
              </a:tr>
              <a:tr h="3469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Физическая культура и спорт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18 922,0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40 811,6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 anchor="ctr" horzOverflow="overflow"/>
                </a:tc>
              </a:tr>
              <a:tr h="5897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Обслуживание государственного и муниципального долга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1 951,1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1 664,3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 anchor="ctr" horzOverflow="overflow"/>
                </a:tc>
              </a:tr>
              <a:tr h="3469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Межбюджетные трансферты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6 811,1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5 874,0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 anchor="ctr" horzOverflow="overflow"/>
                </a:tc>
              </a:tr>
              <a:tr h="346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ИТОГО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 anchor="ctr" horzOverflow="overflow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879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 870,6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1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959 085,2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1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481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/>
              <a:t>ИСПОЛНЕНИЕ БЮДЖЕТА ДЯТЬКОВСКОГО РАЙОНА  ПО СОЦИАЛЬНО-ЗНАЧИМЫМ РАСХОДАМ</a:t>
            </a:r>
          </a:p>
        </p:txBody>
      </p:sp>
      <p:graphicFrame>
        <p:nvGraphicFramePr>
          <p:cNvPr id="4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319044"/>
              </p:ext>
            </p:extLst>
          </p:nvPr>
        </p:nvGraphicFramePr>
        <p:xfrm>
          <a:off x="65539" y="862289"/>
          <a:ext cx="8983518" cy="5332368"/>
        </p:xfrm>
        <a:graphic>
          <a:graphicData uri="http://schemas.openxmlformats.org/drawingml/2006/table">
            <a:tbl>
              <a:tblPr firstRow="1" lastRow="1" bandRow="1">
                <a:tableStyleId>{F5AB1C69-6EDB-4FF4-983F-18BD219EF322}</a:tableStyleId>
              </a:tblPr>
              <a:tblGrid>
                <a:gridCol w="2577239"/>
                <a:gridCol w="1399073"/>
                <a:gridCol w="1399073"/>
                <a:gridCol w="1399073"/>
                <a:gridCol w="1325437"/>
                <a:gridCol w="883623"/>
              </a:tblGrid>
              <a:tr h="13735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статей расходов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Исполнено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за 2020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(тыс. рублей)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Исполнено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за 2021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(тыс. рублей)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Процент исполнения к общим расходам, 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Процент исполнения к социально-значимым расходам, 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Темп роста 2021 года к 2020 году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/>
                </a:tc>
              </a:tr>
              <a:tr h="5461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Оплата труда и начисления на оплату труда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77 622,9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81 234,2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8,4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10,0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104,7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/>
                </a:tc>
              </a:tr>
              <a:tr h="577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Расходы по охране семьи и детства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25 785,2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28 965,9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3,0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3,5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112,3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/>
                </a:tc>
              </a:tr>
              <a:tr h="3658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Теплоэнергоресурсы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2 480,2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2 874,9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115,9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/>
                </a:tc>
              </a:tr>
              <a:tr h="19611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Субсидии бюджетным и автономным учреждениям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том числе: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• заработная плата с начислениями;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• коммунальные услуги;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• расходы на питание 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646 454,0</a:t>
                      </a: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508 895,4            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58 127,4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8 327,6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703 350,6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553 947,2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75 826,9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10 150,6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73,3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57,8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7,9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1,1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86,1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67,9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9,3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1,2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108,9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108,9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130,5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125,5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27" marB="45727" anchor="ctr" horzOverflow="overflow"/>
                </a:tc>
              </a:tr>
              <a:tr h="3658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Итого расходов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752 342,3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816 425,6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85,1</a:t>
                      </a: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108,5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/>
                </a:tc>
              </a:tr>
            </a:tbl>
          </a:graphicData>
        </a:graphic>
      </p:graphicFrame>
      <p:sp>
        <p:nvSpPr>
          <p:cNvPr id="5" name="Загнутый угол 4"/>
          <p:cNvSpPr/>
          <p:nvPr/>
        </p:nvSpPr>
        <p:spPr>
          <a:xfrm>
            <a:off x="65539" y="6133139"/>
            <a:ext cx="9036496" cy="720079"/>
          </a:xfrm>
          <a:prstGeom prst="foldedCorner">
            <a:avLst>
              <a:gd name="adj" fmla="val 34778"/>
            </a:avLst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pPr algn="ctr">
              <a:defRPr/>
            </a:pPr>
            <a:r>
              <a:rPr lang="ru-RU" sz="1600" dirty="0"/>
              <a:t>В приоритетном порядке ресурсы бюджета направлялись на финансирование социально-значимых расходов и оплату за потребляемые энергоресурсы</a:t>
            </a: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251520" y="6171798"/>
            <a:ext cx="888210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41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/>
              <a:t>ДИНАМИКА РАСХОДОВ БЮДЖЕТА ДЯТЬКОВСКОГО РАЙОНА В </a:t>
            </a:r>
            <a:r>
              <a:rPr lang="ru-RU" sz="2000" dirty="0" smtClean="0"/>
              <a:t>2019-2021 ГГ</a:t>
            </a:r>
            <a:r>
              <a:rPr lang="ru-RU" sz="2000" dirty="0"/>
              <a:t>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ПО ОТРАСЛЯМ</a:t>
            </a:r>
            <a:endParaRPr lang="ru-RU" sz="2000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3841238"/>
              </p:ext>
            </p:extLst>
          </p:nvPr>
        </p:nvGraphicFramePr>
        <p:xfrm>
          <a:off x="0" y="980728"/>
          <a:ext cx="912095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282867" y="983255"/>
            <a:ext cx="861133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r"/>
            <a:r>
              <a:rPr lang="ru-RU" sz="1400" dirty="0"/>
              <a:t>(</a:t>
            </a:r>
            <a:r>
              <a:rPr lang="ru-RU" sz="900" dirty="0"/>
              <a:t>ТЫС. РУБ.)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5119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/>
              <a:t>СТРУКТУРА РАСХОДОВ БЮДЖЕТА </a:t>
            </a:r>
            <a:br>
              <a:rPr lang="ru-RU" sz="2000" dirty="0"/>
            </a:br>
            <a:r>
              <a:rPr lang="ru-RU" sz="2000" dirty="0"/>
              <a:t>ДЯТЬКОВСКОГО РАЙОНА ЗА </a:t>
            </a:r>
            <a:r>
              <a:rPr lang="ru-RU" sz="2000" dirty="0" smtClean="0"/>
              <a:t>2021 </a:t>
            </a:r>
            <a:r>
              <a:rPr lang="ru-RU" sz="2000" dirty="0"/>
              <a:t>ГОД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0563602"/>
              </p:ext>
            </p:extLst>
          </p:nvPr>
        </p:nvGraphicFramePr>
        <p:xfrm>
          <a:off x="539552" y="1340768"/>
          <a:ext cx="828092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952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/>
              <a:t>ПОВЫШЕНИЕ СРЕДНЕЙ ЗАРАБОТНОЙ ПЛАТЫ В </a:t>
            </a:r>
            <a:r>
              <a:rPr lang="ru-RU" sz="1800" dirty="0" smtClean="0"/>
              <a:t>2021 </a:t>
            </a:r>
            <a:r>
              <a:rPr lang="ru-RU" sz="1800" dirty="0"/>
              <a:t>ГОДУ ПО УКАЗАМ ПРЕЗИДЕНТА РФ (ПО УЧРЕЖДЕНИЯМ, ФИНАНСИРУЕМЫМ ЗА СЧЕТ СРЕДСТВ БЮДЖЕТА ДЯТЬКОВСКОГО РАЙОНА)</a:t>
            </a:r>
          </a:p>
        </p:txBody>
      </p:sp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421313"/>
              </p:ext>
            </p:extLst>
          </p:nvPr>
        </p:nvGraphicFramePr>
        <p:xfrm>
          <a:off x="251520" y="1124744"/>
          <a:ext cx="8640960" cy="5400599"/>
        </p:xfrm>
        <a:graphic>
          <a:graphicData uri="http://schemas.openxmlformats.org/drawingml/2006/table">
            <a:tbl>
              <a:tblPr firstRow="1">
                <a:tableStyleId>{46F890A9-2807-4EBB-B81D-B2AA78EC7F39}</a:tableStyleId>
              </a:tblPr>
              <a:tblGrid>
                <a:gridCol w="1533074"/>
                <a:gridCol w="2787406"/>
                <a:gridCol w="2160240"/>
                <a:gridCol w="2160240"/>
              </a:tblGrid>
              <a:tr h="825861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Категории работников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Целевое значение на 2021 год (руб.)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Средняя заработная плата на 01.01.2022 (руб.)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104826"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Педагогические работники образовательных учреждений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25 827,0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31 067,4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179770"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Педагогические работники дошкольных образовательных учреждений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187,0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27 328,8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79770"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Педагогические работники образовательных организаций дополнительного образования детей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24 003,0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25 800,8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110372"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Работники учреждений культуры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23 368,0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22 634,4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16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9899"/>
            <a:ext cx="9144000" cy="84781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РАСХОДЫ БЮДЖЕТА ДЯТЬКОВСКОГО РАЙОНА НА </a:t>
            </a:r>
            <a:r>
              <a:rPr lang="ru-RU" sz="2000" dirty="0"/>
              <a:t>ОБРАЗОВАНИЕ</a:t>
            </a:r>
            <a:br>
              <a:rPr lang="ru-RU" sz="2000" dirty="0"/>
            </a:br>
            <a:r>
              <a:rPr lang="ru-RU" sz="2000" dirty="0"/>
              <a:t>(ТЫС. РУБЛЕЙ)</a:t>
            </a:r>
          </a:p>
        </p:txBody>
      </p:sp>
      <p:grpSp>
        <p:nvGrpSpPr>
          <p:cNvPr id="4" name="Группа 3"/>
          <p:cNvGrpSpPr/>
          <p:nvPr/>
        </p:nvGrpSpPr>
        <p:grpSpPr>
          <a:xfrm rot="5400000">
            <a:off x="-1828655" y="2992092"/>
            <a:ext cx="5616627" cy="1712061"/>
            <a:chOff x="354636" y="-1"/>
            <a:chExt cx="8214318" cy="1422694"/>
          </a:xfrm>
          <a:noFill/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54636" y="-1"/>
              <a:ext cx="8214318" cy="1417657"/>
            </a:xfrm>
            <a:prstGeom prst="roundRect">
              <a:avLst>
                <a:gd name="adj" fmla="val 10000"/>
              </a:avLst>
            </a:prstGeom>
            <a:solidFill>
              <a:schemeClr val="bg1">
                <a:alpha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2376826" y="5029"/>
              <a:ext cx="5792146" cy="141766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270" wrap="square" lIns="144000" tIns="60960" rIns="60960" bIns="60960" numCol="1" spcCol="1270" anchor="t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>
                  <a:solidFill>
                    <a:schemeClr val="tx1"/>
                  </a:solidFill>
                </a:rPr>
                <a:t>Дошкольное образование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solidFill>
                    <a:schemeClr val="tx1"/>
                  </a:solidFill>
                </a:rPr>
                <a:t>(субсидии бюджетным и автономным учреждениям на финансовое обеспечение муниципального задания на оказание муниципальных услуг (вып. работ)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solidFill>
                    <a:schemeClr val="tx1"/>
                  </a:solidFill>
                </a:rPr>
                <a:t>(15 дошкольных учреждений)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 rot="5400000">
            <a:off x="-40568" y="2995117"/>
            <a:ext cx="5616621" cy="1706010"/>
            <a:chOff x="354636" y="-1"/>
            <a:chExt cx="8214318" cy="1417661"/>
          </a:xfrm>
          <a:noFill/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354636" y="-1"/>
              <a:ext cx="8214318" cy="1417657"/>
            </a:xfrm>
            <a:prstGeom prst="roundRect">
              <a:avLst>
                <a:gd name="adj" fmla="val 10000"/>
              </a:avLst>
            </a:prstGeom>
            <a:solidFill>
              <a:schemeClr val="bg1">
                <a:alpha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2436311" y="3"/>
              <a:ext cx="5792152" cy="141765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270" wrap="square" lIns="144000" tIns="60960" rIns="60960" bIns="60960" numCol="1" spcCol="1270" anchor="t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>
                  <a:solidFill>
                    <a:schemeClr val="tx1"/>
                  </a:solidFill>
                </a:rPr>
                <a:t>Общее образование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solidFill>
                    <a:schemeClr val="tx1"/>
                  </a:solidFill>
                </a:rPr>
                <a:t>(субсидии </a:t>
              </a:r>
              <a:r>
                <a:rPr lang="ru-RU" sz="1200" dirty="0">
                  <a:solidFill>
                    <a:schemeClr val="tx1"/>
                  </a:solidFill>
                </a:rPr>
                <a:t>бюджетным и автономным учреждениям на финансовое обеспечение муниципального задания на оказание муниципальных услуг (</a:t>
              </a:r>
              <a:r>
                <a:rPr lang="ru-RU" sz="1200" dirty="0" err="1">
                  <a:solidFill>
                    <a:schemeClr val="tx1"/>
                  </a:solidFill>
                </a:rPr>
                <a:t>вып</a:t>
              </a:r>
              <a:r>
                <a:rPr lang="ru-RU" sz="1200" dirty="0">
                  <a:solidFill>
                    <a:schemeClr val="tx1"/>
                  </a:solidFill>
                </a:rPr>
                <a:t>. работ</a:t>
              </a:r>
              <a:r>
                <a:rPr lang="ru-RU" sz="1200" dirty="0" smtClean="0">
                  <a:solidFill>
                    <a:schemeClr val="tx1"/>
                  </a:solidFill>
                </a:rPr>
                <a:t>)</a:t>
              </a:r>
              <a:endParaRPr lang="ru-RU" sz="1200" dirty="0">
                <a:solidFill>
                  <a:schemeClr val="tx1"/>
                </a:solidFill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solidFill>
                    <a:schemeClr val="tx1"/>
                  </a:solidFill>
                </a:rPr>
                <a:t>(13 </a:t>
              </a:r>
              <a:r>
                <a:rPr lang="ru-RU" sz="1200" dirty="0" err="1" smtClean="0">
                  <a:solidFill>
                    <a:schemeClr val="tx1"/>
                  </a:solidFill>
                </a:rPr>
                <a:t>общеобразо-вательных</a:t>
              </a:r>
              <a:r>
                <a:rPr lang="ru-RU" sz="1200" dirty="0" smtClean="0">
                  <a:solidFill>
                    <a:schemeClr val="tx1"/>
                  </a:solidFill>
                </a:rPr>
                <a:t> </a:t>
              </a:r>
              <a:r>
                <a:rPr lang="ru-RU" sz="1200" dirty="0">
                  <a:solidFill>
                    <a:schemeClr val="tx1"/>
                  </a:solidFill>
                </a:rPr>
                <a:t>учреждений)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 rot="5400000">
            <a:off x="3533521" y="3007377"/>
            <a:ext cx="5617965" cy="1706000"/>
            <a:chOff x="354635" y="-1"/>
            <a:chExt cx="8214319" cy="1417662"/>
          </a:xfrm>
          <a:noFill/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354635" y="-1"/>
              <a:ext cx="8214319" cy="1417657"/>
            </a:xfrm>
            <a:prstGeom prst="roundRect">
              <a:avLst>
                <a:gd name="adj" fmla="val 10000"/>
              </a:avLst>
            </a:prstGeom>
            <a:solidFill>
              <a:schemeClr val="bg1">
                <a:alpha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2376342" y="4"/>
              <a:ext cx="5792731" cy="141765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270" wrap="square" lIns="144000" tIns="60960" rIns="60960" bIns="60960" numCol="1" spcCol="1270" anchor="t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>
                  <a:solidFill>
                    <a:schemeClr val="tx1"/>
                  </a:solidFill>
                </a:rPr>
                <a:t>Молодежная политика и оздоровление детей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solidFill>
                    <a:schemeClr val="tx1"/>
                  </a:solidFill>
                </a:rPr>
                <a:t>(расходы по финансированию мероприятий по работе с детьми и молодежью)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 rot="5400000">
            <a:off x="5329536" y="2990717"/>
            <a:ext cx="5617969" cy="1742007"/>
            <a:chOff x="354636" y="-1"/>
            <a:chExt cx="8214322" cy="1417661"/>
          </a:xfrm>
          <a:noFill/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54636" y="-1"/>
              <a:ext cx="8214318" cy="1417657"/>
            </a:xfrm>
            <a:prstGeom prst="roundRect">
              <a:avLst>
                <a:gd name="adj" fmla="val 10000"/>
              </a:avLst>
            </a:prstGeom>
            <a:solidFill>
              <a:schemeClr val="bg1">
                <a:alpha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2416913" y="3"/>
              <a:ext cx="6152045" cy="141765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270" wrap="square" lIns="144000" tIns="60960" rIns="60960" bIns="60960" numCol="1" spcCol="1270" anchor="t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>
                  <a:solidFill>
                    <a:schemeClr val="tx1"/>
                  </a:solidFill>
                </a:rPr>
                <a:t>Другие вопросы в области образования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solidFill>
                    <a:schemeClr val="tx1"/>
                  </a:solidFill>
                </a:rPr>
                <a:t>(расходы на выплаты персоналу госорганов, </a:t>
              </a:r>
              <a:r>
                <a:rPr lang="ru-RU" sz="1200" dirty="0" smtClean="0">
                  <a:solidFill>
                    <a:schemeClr val="tx1"/>
                  </a:solidFill>
                </a:rPr>
                <a:t> </a:t>
              </a:r>
              <a:r>
                <a:rPr lang="ru-RU" sz="1200" dirty="0">
                  <a:solidFill>
                    <a:schemeClr val="tx1"/>
                  </a:solidFill>
                </a:rPr>
                <a:t>учреждений</a:t>
              </a:r>
              <a:r>
                <a:rPr lang="ru-RU" sz="1200" dirty="0" smtClean="0">
                  <a:solidFill>
                    <a:schemeClr val="tx1"/>
                  </a:solidFill>
                </a:rPr>
                <a:t>, обеспечивающих </a:t>
              </a:r>
              <a:r>
                <a:rPr lang="ru-RU" sz="1200" dirty="0">
                  <a:solidFill>
                    <a:schemeClr val="tx1"/>
                  </a:solidFill>
                </a:rPr>
                <a:t>оказание услуг в сфере образования)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solidFill>
                    <a:schemeClr val="tx1"/>
                  </a:solidFill>
                </a:rPr>
                <a:t> 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Скругленный прямоугольник 27"/>
          <p:cNvSpPr/>
          <p:nvPr/>
        </p:nvSpPr>
        <p:spPr>
          <a:xfrm>
            <a:off x="180490" y="1090462"/>
            <a:ext cx="1609200" cy="1042394"/>
          </a:xfrm>
          <a:prstGeom prst="roundRect">
            <a:avLst>
              <a:gd name="adj" fmla="val 12310"/>
            </a:avLst>
          </a:prstGeom>
          <a:blipFill rotWithShape="1">
            <a:blip r:embed="rId2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Скругленный прямоугольник 28"/>
          <p:cNvSpPr/>
          <p:nvPr/>
        </p:nvSpPr>
        <p:spPr>
          <a:xfrm>
            <a:off x="1962149" y="1090462"/>
            <a:ext cx="1611184" cy="1286584"/>
          </a:xfrm>
          <a:prstGeom prst="roundRect">
            <a:avLst>
              <a:gd name="adj" fmla="val 11218"/>
            </a:avLst>
          </a:prstGeom>
          <a:blipFill rotWithShape="1">
            <a:blip r:embed="rId3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Скругленный прямоугольник 29"/>
          <p:cNvSpPr/>
          <p:nvPr/>
        </p:nvSpPr>
        <p:spPr>
          <a:xfrm>
            <a:off x="5526309" y="1102675"/>
            <a:ext cx="1632393" cy="1331412"/>
          </a:xfrm>
          <a:prstGeom prst="roundRect">
            <a:avLst>
              <a:gd name="adj" fmla="val 10000"/>
            </a:avLst>
          </a:prstGeom>
          <a:blipFill rotWithShape="1">
            <a:blip r:embed="rId4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Скругленный прямоугольник 30"/>
          <p:cNvSpPr/>
          <p:nvPr/>
        </p:nvSpPr>
        <p:spPr>
          <a:xfrm>
            <a:off x="7309213" y="1102675"/>
            <a:ext cx="1638000" cy="1196025"/>
          </a:xfrm>
          <a:prstGeom prst="roundRect">
            <a:avLst>
              <a:gd name="adj" fmla="val 10000"/>
            </a:avLst>
          </a:prstGeom>
          <a:blipFill rotWithShape="1">
            <a:blip r:embed="rId5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Прямоугольник 25"/>
          <p:cNvSpPr/>
          <p:nvPr/>
        </p:nvSpPr>
        <p:spPr>
          <a:xfrm>
            <a:off x="129691" y="5229200"/>
            <a:ext cx="170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    </a:t>
            </a:r>
            <a:r>
              <a:rPr lang="ru-RU" sz="1200" dirty="0"/>
              <a:t>2021 – </a:t>
            </a:r>
            <a:r>
              <a:rPr lang="ru-RU" sz="1200" dirty="0" smtClean="0"/>
              <a:t>212 187,3</a:t>
            </a:r>
          </a:p>
          <a:p>
            <a:pPr algn="ctr"/>
            <a:r>
              <a:rPr lang="ru-RU" sz="1200" dirty="0" smtClean="0"/>
              <a:t>2020 – 201 618,9</a:t>
            </a:r>
          </a:p>
          <a:p>
            <a:pPr algn="ctr"/>
            <a:r>
              <a:rPr lang="ru-RU" sz="1200" dirty="0" smtClean="0"/>
              <a:t>2019 – 192 835,2</a:t>
            </a:r>
          </a:p>
        </p:txBody>
      </p:sp>
      <p:sp>
        <p:nvSpPr>
          <p:cNvPr id="1024" name="Прямоугольник 1023"/>
          <p:cNvSpPr/>
          <p:nvPr/>
        </p:nvSpPr>
        <p:spPr>
          <a:xfrm>
            <a:off x="1913883" y="5229200"/>
            <a:ext cx="1706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2021 </a:t>
            </a:r>
            <a:r>
              <a:rPr lang="ru-RU" sz="1200" dirty="0"/>
              <a:t>– </a:t>
            </a:r>
            <a:r>
              <a:rPr lang="ru-RU" sz="1200" dirty="0" smtClean="0"/>
              <a:t>371 950,1</a:t>
            </a:r>
          </a:p>
          <a:p>
            <a:pPr algn="ctr"/>
            <a:r>
              <a:rPr lang="ru-RU" sz="1200" dirty="0" smtClean="0"/>
              <a:t>2020 – 335 577,6</a:t>
            </a:r>
          </a:p>
          <a:p>
            <a:pPr algn="ctr"/>
            <a:r>
              <a:rPr lang="ru-RU" sz="1200" dirty="0" smtClean="0"/>
              <a:t>2019 – 300 949,0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489503" y="5228571"/>
            <a:ext cx="1706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2021 </a:t>
            </a:r>
            <a:r>
              <a:rPr lang="ru-RU" sz="1200" dirty="0"/>
              <a:t>– 3 </a:t>
            </a:r>
            <a:r>
              <a:rPr lang="ru-RU" sz="1200" dirty="0" smtClean="0"/>
              <a:t>247,8</a:t>
            </a:r>
          </a:p>
          <a:p>
            <a:pPr algn="ctr"/>
            <a:r>
              <a:rPr lang="ru-RU" sz="1200" dirty="0" smtClean="0"/>
              <a:t>2020 – 1 934,4</a:t>
            </a:r>
          </a:p>
          <a:p>
            <a:pPr algn="ctr"/>
            <a:r>
              <a:rPr lang="ru-RU" sz="1200" dirty="0" smtClean="0"/>
              <a:t>2019 – 3 623,9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267517" y="5229200"/>
            <a:ext cx="17420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     2021 </a:t>
            </a:r>
            <a:r>
              <a:rPr lang="ru-RU" sz="1200" dirty="0"/>
              <a:t>– </a:t>
            </a:r>
            <a:r>
              <a:rPr lang="ru-RU" sz="1200" dirty="0" smtClean="0"/>
              <a:t>25 050,8</a:t>
            </a:r>
            <a:endParaRPr lang="ru-RU" sz="1200" dirty="0"/>
          </a:p>
          <a:p>
            <a:pPr algn="ctr"/>
            <a:r>
              <a:rPr lang="ru-RU" sz="1200" dirty="0" smtClean="0"/>
              <a:t>2020 – 43 808,2</a:t>
            </a:r>
            <a:r>
              <a:rPr lang="ru-RU" sz="700" i="1" dirty="0" smtClean="0"/>
              <a:t>, </a:t>
            </a:r>
          </a:p>
          <a:p>
            <a:pPr algn="ctr"/>
            <a:r>
              <a:rPr lang="ru-RU" sz="1200" dirty="0" smtClean="0"/>
              <a:t>2019 – 23 860,2</a:t>
            </a:r>
          </a:p>
        </p:txBody>
      </p:sp>
      <p:grpSp>
        <p:nvGrpSpPr>
          <p:cNvPr id="40" name="Группа 39"/>
          <p:cNvGrpSpPr/>
          <p:nvPr/>
        </p:nvGrpSpPr>
        <p:grpSpPr>
          <a:xfrm rot="5400000">
            <a:off x="1741446" y="2991464"/>
            <a:ext cx="5616627" cy="1712061"/>
            <a:chOff x="354636" y="-1"/>
            <a:chExt cx="8214318" cy="1422694"/>
          </a:xfrm>
          <a:noFill/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354636" y="-1"/>
              <a:ext cx="8214318" cy="1417657"/>
            </a:xfrm>
            <a:prstGeom prst="roundRect">
              <a:avLst>
                <a:gd name="adj" fmla="val 10000"/>
              </a:avLst>
            </a:prstGeom>
            <a:solidFill>
              <a:schemeClr val="bg1">
                <a:alpha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Скругленный прямоугольник 4"/>
            <p:cNvSpPr/>
            <p:nvPr/>
          </p:nvSpPr>
          <p:spPr>
            <a:xfrm>
              <a:off x="2377746" y="5029"/>
              <a:ext cx="5791226" cy="141766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270" wrap="square" lIns="144000" tIns="60960" rIns="60960" bIns="60960" numCol="1" spcCol="1270" anchor="t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chemeClr val="tx1"/>
                  </a:solidFill>
                </a:rPr>
                <a:t>Дополнительное образование детей</a:t>
              </a:r>
              <a:endParaRPr lang="ru-RU" sz="1200" b="1" dirty="0">
                <a:solidFill>
                  <a:schemeClr val="tx1"/>
                </a:solidFill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solidFill>
                    <a:schemeClr val="tx1"/>
                  </a:solidFill>
                </a:rPr>
                <a:t>(субсидии бюджетным и автономным учреждениям на финансовое обеспечение муниципального задания на оказание муниципальных услуг (вып. работ)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solidFill>
                    <a:schemeClr val="tx1"/>
                  </a:solidFill>
                </a:rPr>
                <a:t>(9 учреждений дополнительного образования)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3699792" y="5228572"/>
            <a:ext cx="170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2021 </a:t>
            </a:r>
            <a:r>
              <a:rPr lang="ru-RU" sz="1200" dirty="0"/>
              <a:t>– </a:t>
            </a:r>
            <a:r>
              <a:rPr lang="ru-RU" sz="1200" dirty="0" smtClean="0"/>
              <a:t>83 094,2</a:t>
            </a:r>
          </a:p>
          <a:p>
            <a:pPr algn="ctr"/>
            <a:r>
              <a:rPr lang="ru-RU" sz="1200" dirty="0" smtClean="0"/>
              <a:t>2020 – 78 465,2</a:t>
            </a:r>
          </a:p>
          <a:p>
            <a:pPr algn="ctr"/>
            <a:r>
              <a:rPr lang="ru-RU" sz="1200" dirty="0" smtClean="0"/>
              <a:t>2019 – 67 578,4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739706" y="1090462"/>
            <a:ext cx="1632393" cy="1208238"/>
          </a:xfrm>
          <a:prstGeom prst="roundRect">
            <a:avLst>
              <a:gd name="adj" fmla="val 11052"/>
            </a:avLst>
          </a:prstGeom>
          <a:blipFill rotWithShape="1">
            <a:blip r:embed="rId6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13584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ПАРАМЕТРЫ ИСПОЛНЕНИЯ БЮДЖЕТА </a:t>
            </a:r>
            <a:b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ДЯТЬКОВСКОГО РАЙОНА ЗА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596068"/>
              </p:ext>
            </p:extLst>
          </p:nvPr>
        </p:nvGraphicFramePr>
        <p:xfrm>
          <a:off x="323528" y="1916832"/>
          <a:ext cx="8640959" cy="252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5608"/>
                <a:gridCol w="1383973"/>
                <a:gridCol w="1472689"/>
                <a:gridCol w="1295257"/>
                <a:gridCol w="1490432"/>
                <a:gridCol w="1313000"/>
              </a:tblGrid>
              <a:tr h="11656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показателя</a:t>
                      </a:r>
                      <a:endParaRPr lang="ru-RU" sz="1600" b="1" i="0" u="none" strike="noStrike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Утверждено</a:t>
                      </a:r>
                      <a:endParaRPr lang="ru-RU" sz="1600" b="1" i="0" u="none" strike="noStrike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Уточненный план</a:t>
                      </a:r>
                      <a:endParaRPr lang="ru-RU" sz="1600" b="1" i="0" u="none" strike="noStrike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Исполнено</a:t>
                      </a:r>
                      <a:endParaRPr lang="ru-RU" sz="1600" b="1" i="0" u="none" strike="noStrike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 исполнения к уточненному плану</a:t>
                      </a:r>
                      <a:endParaRPr lang="ru-RU" sz="1600" b="1" i="0" u="none" strike="noStrike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Темп роста </a:t>
                      </a:r>
                      <a:r>
                        <a:rPr lang="ru-RU" sz="1600" u="none" strike="noStrike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 </a:t>
                      </a:r>
                      <a:r>
                        <a:rPr lang="ru-RU" sz="1600" u="none" strike="noStrike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года к </a:t>
                      </a:r>
                      <a:r>
                        <a:rPr lang="ru-RU" sz="1600" u="none" strike="noStrike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2020 </a:t>
                      </a:r>
                      <a:r>
                        <a:rPr lang="ru-RU" sz="1600" u="none" strike="noStrike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году</a:t>
                      </a:r>
                      <a:endParaRPr lang="ru-RU" sz="1600" b="1" i="0" u="none" strike="noStrike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73030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 </a:t>
                      </a: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0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Доходы</a:t>
                      </a:r>
                      <a:endParaRPr lang="ru-RU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884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140,1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961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321,9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964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439,4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100,3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108,8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30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Расходы</a:t>
                      </a:r>
                      <a:endParaRPr lang="ru-RU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884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140,1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969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637,2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959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085,2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98,9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109,0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35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Профицит (+) Дефицит (-) </a:t>
                      </a:r>
                      <a:endParaRPr lang="ru-RU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8315,2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+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5354,2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37220"/>
              </p:ext>
            </p:extLst>
          </p:nvPr>
        </p:nvGraphicFramePr>
        <p:xfrm>
          <a:off x="395536" y="4797152"/>
          <a:ext cx="8568952" cy="178649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76970"/>
                <a:gridCol w="3889394"/>
                <a:gridCol w="4102588"/>
              </a:tblGrid>
              <a:tr h="3960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Доходы в расчете на 1 </a:t>
                      </a:r>
                      <a:r>
                        <a:rPr lang="ru-RU" sz="160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жителя (руб.)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Расходы в расчете на 1 </a:t>
                      </a:r>
                      <a:r>
                        <a:rPr lang="ru-RU" sz="160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жителя (руб.)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2019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+mn-cs"/>
                        </a:rPr>
                        <a:t>14 298,1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14 322,7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2020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+mn-cs"/>
                        </a:rPr>
                        <a:t>15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+mn-cs"/>
                        </a:rPr>
                        <a:t> 619,4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  <a:r>
                        <a:rPr lang="ru-RU" sz="1600" u="none" strike="noStrike" baseline="0" dirty="0" smtClean="0">
                          <a:solidFill>
                            <a:srgbClr val="000000"/>
                          </a:solidFill>
                          <a:effectLst/>
                        </a:rPr>
                        <a:t> 497,8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2021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+mn-cs"/>
                        </a:rPr>
                        <a:t>17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+mn-cs"/>
                        </a:rPr>
                        <a:t> 120,3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17</a:t>
                      </a:r>
                      <a:r>
                        <a:rPr lang="ru-RU" sz="1600" u="none" strike="noStrike" baseline="0" dirty="0" smtClean="0">
                          <a:solidFill>
                            <a:srgbClr val="000000"/>
                          </a:solidFill>
                          <a:effectLst/>
                        </a:rPr>
                        <a:t> 025,3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813755" y="1494656"/>
            <a:ext cx="10704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(ТЫС. РУБ.)</a:t>
            </a:r>
          </a:p>
        </p:txBody>
      </p:sp>
    </p:spTree>
    <p:extLst>
      <p:ext uri="{BB962C8B-B14F-4D97-AF65-F5344CB8AC3E}">
        <p14:creationId xmlns:p14="http://schemas.microsoft.com/office/powerpoint/2010/main" val="402782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РАСХОДЫ БЮДЖЕТА ДЯТЬКОВСКОГО РАЙОНА НА КУЛЬТУРУ</a:t>
            </a:r>
            <a:endParaRPr lang="ru-RU" sz="2000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51396" y="1082326"/>
            <a:ext cx="8900987" cy="618482"/>
          </a:xfrm>
          <a:prstGeom prst="roundRect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txBody>
          <a:bodyPr wrap="square" lIns="180000" tIns="0" rIns="0" bIns="0" anchor="ctr" anchorCtr="0">
            <a:no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  <a:cs typeface="Times New Roman" pitchFamily="18" charset="0"/>
              </a:rPr>
              <a:t>Расходы на культуру составили  </a:t>
            </a:r>
            <a:r>
              <a:rPr lang="ru-RU" b="1" dirty="0" smtClean="0">
                <a:solidFill>
                  <a:schemeClr val="accent1"/>
                </a:solidFill>
                <a:cs typeface="Times New Roman" pitchFamily="18" charset="0"/>
              </a:rPr>
              <a:t>73 737 тыс</a:t>
            </a:r>
            <a:r>
              <a:rPr lang="ru-RU" b="1" dirty="0">
                <a:solidFill>
                  <a:schemeClr val="accent1"/>
                </a:solidFill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chemeClr val="accent1"/>
                </a:solidFill>
                <a:cs typeface="Times New Roman" pitchFamily="18" charset="0"/>
              </a:rPr>
              <a:t>руб.</a:t>
            </a:r>
          </a:p>
        </p:txBody>
      </p:sp>
      <p:grpSp>
        <p:nvGrpSpPr>
          <p:cNvPr id="27" name="Группа 26"/>
          <p:cNvGrpSpPr/>
          <p:nvPr/>
        </p:nvGrpSpPr>
        <p:grpSpPr>
          <a:xfrm rot="5400000">
            <a:off x="-993977" y="2927694"/>
            <a:ext cx="4347695" cy="2181954"/>
            <a:chOff x="354634" y="-14247"/>
            <a:chExt cx="8214318" cy="1431908"/>
          </a:xfrm>
          <a:noFill/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354634" y="-14247"/>
              <a:ext cx="8214318" cy="1417657"/>
            </a:xfrm>
            <a:prstGeom prst="roundRect">
              <a:avLst>
                <a:gd name="adj" fmla="val 10000"/>
              </a:avLst>
            </a:prstGeom>
            <a:solidFill>
              <a:schemeClr val="bg1">
                <a:alpha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Скругленный прямоугольник 4"/>
            <p:cNvSpPr/>
            <p:nvPr/>
          </p:nvSpPr>
          <p:spPr>
            <a:xfrm>
              <a:off x="3749698" y="4"/>
              <a:ext cx="4819254" cy="141765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270" wrap="square" lIns="144000" tIns="60960" rIns="60960" bIns="60960" numCol="1" spcCol="1270" anchor="t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>
                  <a:solidFill>
                    <a:schemeClr val="tx1"/>
                  </a:solidFill>
                </a:rPr>
                <a:t>«Межпоселенческий культурно-досуговый центр» Дятьковского </a:t>
              </a:r>
              <a:r>
                <a:rPr lang="ru-RU" sz="1200" b="1" dirty="0" smtClean="0">
                  <a:solidFill>
                    <a:schemeClr val="tx1"/>
                  </a:solidFill>
                </a:rPr>
                <a:t>района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endParaRPr lang="ru-RU" sz="800" dirty="0" smtClean="0">
                <a:solidFill>
                  <a:schemeClr val="tx1"/>
                </a:solidFill>
              </a:endParaRPr>
            </a:p>
            <a:p>
              <a:pPr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smtClean="0">
                  <a:solidFill>
                    <a:schemeClr val="tx1"/>
                  </a:solidFill>
                </a:rPr>
                <a:t>  </a:t>
              </a:r>
              <a:r>
                <a:rPr lang="ru-RU" sz="1200" dirty="0" smtClean="0">
                  <a:solidFill>
                    <a:schemeClr val="tx1"/>
                  </a:solidFill>
                </a:rPr>
                <a:t>2021 </a:t>
              </a:r>
              <a:r>
                <a:rPr lang="ru-RU" sz="1200" dirty="0">
                  <a:solidFill>
                    <a:schemeClr val="tx1"/>
                  </a:solidFill>
                </a:rPr>
                <a:t>– </a:t>
              </a:r>
              <a:r>
                <a:rPr lang="ru-RU" sz="1200" dirty="0" smtClean="0">
                  <a:solidFill>
                    <a:schemeClr val="tx1"/>
                  </a:solidFill>
                </a:rPr>
                <a:t>54 295,2 </a:t>
              </a:r>
              <a:r>
                <a:rPr lang="ru-RU" sz="1200" dirty="0">
                  <a:solidFill>
                    <a:schemeClr val="tx1"/>
                  </a:solidFill>
                </a:rPr>
                <a:t>тыс. руб</a:t>
              </a:r>
              <a:r>
                <a:rPr lang="ru-RU" sz="1200" dirty="0" smtClean="0">
                  <a:solidFill>
                    <a:schemeClr val="tx1"/>
                  </a:solidFill>
                </a:rPr>
                <a:t>.</a:t>
              </a:r>
              <a:endParaRPr lang="ru-RU" sz="1200" dirty="0">
                <a:solidFill>
                  <a:schemeClr val="tx1"/>
                </a:solidFill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solidFill>
                    <a:schemeClr val="tx1"/>
                  </a:solidFill>
                </a:rPr>
                <a:t>2020 – 45 825,5 </a:t>
              </a:r>
              <a:r>
                <a:rPr lang="ru-RU" sz="1200" dirty="0" err="1" smtClean="0">
                  <a:solidFill>
                    <a:schemeClr val="tx1"/>
                  </a:solidFill>
                </a:rPr>
                <a:t>тыс.руб</a:t>
              </a:r>
              <a:r>
                <a:rPr lang="ru-RU" sz="1200" dirty="0" smtClean="0">
                  <a:solidFill>
                    <a:schemeClr val="tx1"/>
                  </a:solidFill>
                </a:rPr>
                <a:t>.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solidFill>
                    <a:schemeClr val="tx1"/>
                  </a:solidFill>
                </a:rPr>
                <a:t>2019 – 53 710,5 </a:t>
              </a:r>
              <a:r>
                <a:rPr lang="ru-RU" sz="1200" dirty="0" err="1" smtClean="0">
                  <a:solidFill>
                    <a:schemeClr val="tx1"/>
                  </a:solidFill>
                </a:rPr>
                <a:t>тыс.руб</a:t>
              </a:r>
              <a:r>
                <a:rPr lang="ru-RU" sz="1200" dirty="0" smtClean="0">
                  <a:solidFill>
                    <a:schemeClr val="tx1"/>
                  </a:solidFill>
                </a:rPr>
                <a:t>.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 smtClean="0">
                  <a:solidFill>
                    <a:schemeClr val="tx1"/>
                  </a:solidFill>
                </a:rPr>
                <a:t>в </a:t>
              </a:r>
              <a:r>
                <a:rPr lang="ru-RU" sz="1000" dirty="0" err="1">
                  <a:solidFill>
                    <a:schemeClr val="tx1"/>
                  </a:solidFill>
                </a:rPr>
                <a:t>т.ч</a:t>
              </a:r>
              <a:r>
                <a:rPr lang="ru-RU" sz="1000" dirty="0">
                  <a:solidFill>
                    <a:schemeClr val="tx1"/>
                  </a:solidFill>
                </a:rPr>
                <a:t>. Ремонт ДК п. </a:t>
              </a:r>
              <a:r>
                <a:rPr lang="ru-RU" sz="1000" dirty="0" smtClean="0">
                  <a:solidFill>
                    <a:schemeClr val="tx1"/>
                  </a:solidFill>
                </a:rPr>
                <a:t>Старь              2 084,2 </a:t>
              </a:r>
              <a:r>
                <a:rPr lang="ru-RU" sz="1000" dirty="0">
                  <a:solidFill>
                    <a:schemeClr val="tx1"/>
                  </a:solidFill>
                </a:rPr>
                <a:t>тыс. </a:t>
              </a:r>
              <a:r>
                <a:rPr lang="ru-RU" sz="1000" dirty="0" smtClean="0">
                  <a:solidFill>
                    <a:schemeClr val="tx1"/>
                  </a:solidFill>
                </a:rPr>
                <a:t>рублей и «</a:t>
              </a:r>
              <a:r>
                <a:rPr lang="ru-RU" sz="1000" dirty="0" err="1" smtClean="0">
                  <a:solidFill>
                    <a:schemeClr val="tx1"/>
                  </a:solidFill>
                </a:rPr>
                <a:t>Немеричский</a:t>
              </a:r>
              <a:r>
                <a:rPr lang="ru-RU" sz="1000" dirty="0" smtClean="0">
                  <a:solidFill>
                    <a:schemeClr val="tx1"/>
                  </a:solidFill>
                </a:rPr>
                <a:t>» сельский Дом культуры 2 </a:t>
              </a:r>
              <a:r>
                <a:rPr lang="ru-RU" sz="1000" dirty="0">
                  <a:solidFill>
                    <a:schemeClr val="tx1"/>
                  </a:solidFill>
                </a:rPr>
                <a:t>000,0 тыс. рублей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dirty="0">
                <a:solidFill>
                  <a:schemeClr val="tx1"/>
                </a:solidFill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 rot="5400000">
            <a:off x="1227412" y="2938551"/>
            <a:ext cx="4347699" cy="2160242"/>
            <a:chOff x="354630" y="2"/>
            <a:chExt cx="8214329" cy="1417660"/>
          </a:xfrm>
          <a:noFill/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354630" y="5"/>
              <a:ext cx="8214317" cy="1417657"/>
            </a:xfrm>
            <a:prstGeom prst="roundRect">
              <a:avLst>
                <a:gd name="adj" fmla="val 10000"/>
              </a:avLst>
            </a:prstGeom>
            <a:solidFill>
              <a:schemeClr val="bg1">
                <a:alpha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Скругленный прямоугольник 4"/>
            <p:cNvSpPr/>
            <p:nvPr/>
          </p:nvSpPr>
          <p:spPr>
            <a:xfrm>
              <a:off x="3749701" y="2"/>
              <a:ext cx="4819258" cy="141765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270" wrap="square" lIns="144000" tIns="60960" rIns="60960" bIns="60960" numCol="1" spcCol="1270" anchor="t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>
                  <a:solidFill>
                    <a:schemeClr val="tx1"/>
                  </a:solidFill>
                </a:rPr>
                <a:t>«Межпоселенческая </a:t>
              </a:r>
              <a:r>
                <a:rPr lang="ru-RU" sz="1200" b="1" dirty="0" smtClean="0">
                  <a:solidFill>
                    <a:schemeClr val="tx1"/>
                  </a:solidFill>
                </a:rPr>
                <a:t>централизованная </a:t>
              </a:r>
              <a:r>
                <a:rPr lang="ru-RU" sz="1200" b="1" dirty="0">
                  <a:solidFill>
                    <a:schemeClr val="tx1"/>
                  </a:solidFill>
                </a:rPr>
                <a:t>районная </a:t>
              </a:r>
              <a:r>
                <a:rPr lang="ru-RU" sz="1200" b="1" dirty="0" smtClean="0">
                  <a:solidFill>
                    <a:schemeClr val="tx1"/>
                  </a:solidFill>
                </a:rPr>
                <a:t>библиотека» Дятьковского района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b="1" dirty="0">
                <a:solidFill>
                  <a:schemeClr val="tx1"/>
                </a:solidFill>
              </a:endParaRP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200" dirty="0" smtClean="0">
                  <a:solidFill>
                    <a:schemeClr val="tx1"/>
                  </a:solidFill>
                </a:rPr>
                <a:t>2021 </a:t>
              </a:r>
              <a:r>
                <a:rPr lang="ru-RU" sz="1200" dirty="0">
                  <a:solidFill>
                    <a:schemeClr val="tx1"/>
                  </a:solidFill>
                </a:rPr>
                <a:t>– 14 </a:t>
              </a:r>
              <a:r>
                <a:rPr lang="ru-RU" sz="1200" dirty="0" smtClean="0">
                  <a:solidFill>
                    <a:schemeClr val="tx1"/>
                  </a:solidFill>
                </a:rPr>
                <a:t>632,3 </a:t>
              </a:r>
              <a:r>
                <a:rPr lang="ru-RU" sz="1200" dirty="0">
                  <a:solidFill>
                    <a:schemeClr val="tx1"/>
                  </a:solidFill>
                </a:rPr>
                <a:t>тыс. руб</a:t>
              </a:r>
              <a:r>
                <a:rPr lang="ru-RU" sz="1200" dirty="0" smtClean="0">
                  <a:solidFill>
                    <a:schemeClr val="tx1"/>
                  </a:solidFill>
                </a:rPr>
                <a:t>.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solidFill>
                    <a:schemeClr val="tx1"/>
                  </a:solidFill>
                </a:rPr>
                <a:t>2020 – 14 229,7 тыс. руб.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solidFill>
                    <a:schemeClr val="tx1"/>
                  </a:solidFill>
                </a:rPr>
                <a:t>2019 – 14 920,0 </a:t>
              </a:r>
              <a:r>
                <a:rPr lang="ru-RU" sz="1200" dirty="0" err="1" smtClean="0">
                  <a:solidFill>
                    <a:schemeClr val="tx1"/>
                  </a:solidFill>
                </a:rPr>
                <a:t>тыс.руб</a:t>
              </a:r>
              <a:r>
                <a:rPr lang="ru-RU" sz="1200" dirty="0" smtClean="0">
                  <a:solidFill>
                    <a:schemeClr val="tx1"/>
                  </a:solidFill>
                </a:rPr>
                <a:t>.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 rot="5400000">
            <a:off x="3474565" y="2939073"/>
            <a:ext cx="4348736" cy="2160244"/>
            <a:chOff x="354636" y="-1"/>
            <a:chExt cx="8214324" cy="1417661"/>
          </a:xfrm>
          <a:noFill/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354636" y="-1"/>
              <a:ext cx="8214318" cy="1417657"/>
            </a:xfrm>
            <a:prstGeom prst="roundRect">
              <a:avLst>
                <a:gd name="adj" fmla="val 10000"/>
              </a:avLst>
            </a:prstGeom>
            <a:solidFill>
              <a:schemeClr val="bg1">
                <a:alpha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Скругленный прямоугольник 4"/>
            <p:cNvSpPr/>
            <p:nvPr/>
          </p:nvSpPr>
          <p:spPr>
            <a:xfrm>
              <a:off x="3748885" y="3"/>
              <a:ext cx="4820075" cy="141765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270" wrap="square" lIns="144000" tIns="60960" rIns="60960" bIns="60960" numCol="1" spcCol="1270" anchor="t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>
                  <a:solidFill>
                    <a:schemeClr val="tx1"/>
                  </a:solidFill>
                </a:rPr>
                <a:t>«Историко-краеведческий музей» Дятьковского района Брянской </a:t>
              </a:r>
              <a:r>
                <a:rPr lang="ru-RU" sz="1200" b="1" dirty="0" smtClean="0">
                  <a:solidFill>
                    <a:schemeClr val="tx1"/>
                  </a:solidFill>
                </a:rPr>
                <a:t>области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dirty="0" smtClean="0">
                <a:solidFill>
                  <a:schemeClr val="tx1"/>
                </a:solidFill>
              </a:endParaRP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200" dirty="0" smtClean="0">
                  <a:solidFill>
                    <a:schemeClr val="tx1"/>
                  </a:solidFill>
                </a:rPr>
                <a:t>2021 </a:t>
              </a:r>
              <a:r>
                <a:rPr lang="ru-RU" sz="1200" dirty="0">
                  <a:solidFill>
                    <a:schemeClr val="tx1"/>
                  </a:solidFill>
                </a:rPr>
                <a:t>– 1 </a:t>
              </a:r>
              <a:r>
                <a:rPr lang="ru-RU" sz="1200" dirty="0" smtClean="0">
                  <a:solidFill>
                    <a:schemeClr val="tx1"/>
                  </a:solidFill>
                </a:rPr>
                <a:t>855,7 </a:t>
              </a:r>
              <a:r>
                <a:rPr lang="ru-RU" sz="1200" dirty="0">
                  <a:solidFill>
                    <a:schemeClr val="tx1"/>
                  </a:solidFill>
                </a:rPr>
                <a:t>тыс. руб</a:t>
              </a:r>
              <a:r>
                <a:rPr lang="ru-RU" sz="1200" dirty="0" smtClean="0">
                  <a:solidFill>
                    <a:schemeClr val="tx1"/>
                  </a:solidFill>
                </a:rPr>
                <a:t>.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solidFill>
                    <a:schemeClr val="tx1"/>
                  </a:solidFill>
                </a:rPr>
                <a:t>2020 – 1761,4 тыс. руб.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solidFill>
                    <a:schemeClr val="tx1"/>
                  </a:solidFill>
                </a:rPr>
                <a:t>2019 – 1 997,0 </a:t>
              </a:r>
              <a:r>
                <a:rPr lang="ru-RU" sz="1200" dirty="0" err="1" smtClean="0">
                  <a:solidFill>
                    <a:schemeClr val="tx1"/>
                  </a:solidFill>
                </a:rPr>
                <a:t>тыс.руб</a:t>
              </a:r>
              <a:r>
                <a:rPr lang="ru-RU" sz="1200" dirty="0" smtClean="0">
                  <a:solidFill>
                    <a:schemeClr val="tx1"/>
                  </a:solidFill>
                </a:rPr>
                <a:t>.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dirty="0">
                <a:solidFill>
                  <a:schemeClr val="tx1"/>
                </a:solidFill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dirty="0">
                <a:solidFill>
                  <a:schemeClr val="tx1"/>
                </a:solidFill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solidFill>
                    <a:schemeClr val="tx1"/>
                  </a:solidFill>
                </a:rPr>
                <a:t>.</a:t>
              </a:r>
              <a:endParaRPr lang="ru-RU" sz="1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 rot="5400000">
            <a:off x="5735399" y="2939070"/>
            <a:ext cx="4348736" cy="2160244"/>
            <a:chOff x="354636" y="-1"/>
            <a:chExt cx="8214321" cy="1417661"/>
          </a:xfrm>
          <a:noFill/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354636" y="-1"/>
              <a:ext cx="8214318" cy="1417657"/>
            </a:xfrm>
            <a:prstGeom prst="roundRect">
              <a:avLst>
                <a:gd name="adj" fmla="val 10000"/>
              </a:avLst>
            </a:prstGeom>
            <a:solidFill>
              <a:schemeClr val="bg1">
                <a:alpha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Скругленный прямоугольник 4"/>
            <p:cNvSpPr/>
            <p:nvPr/>
          </p:nvSpPr>
          <p:spPr>
            <a:xfrm>
              <a:off x="3748890" y="3"/>
              <a:ext cx="4820067" cy="141765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270" wrap="square" lIns="144000" tIns="60960" rIns="60960" bIns="60960" numCol="1" spcCol="1270" anchor="t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>
                  <a:solidFill>
                    <a:schemeClr val="tx1"/>
                  </a:solidFill>
                </a:rPr>
                <a:t>Другие вопросы в области </a:t>
              </a:r>
              <a:r>
                <a:rPr lang="ru-RU" sz="1200" b="1" dirty="0" smtClean="0">
                  <a:solidFill>
                    <a:schemeClr val="tx1"/>
                  </a:solidFill>
                </a:rPr>
                <a:t>культуры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b="1" dirty="0">
                <a:solidFill>
                  <a:schemeClr val="tx1"/>
                </a:solidFill>
              </a:endParaRP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200" dirty="0" smtClean="0">
                  <a:solidFill>
                    <a:schemeClr val="tx1"/>
                  </a:solidFill>
                </a:rPr>
                <a:t>2021 </a:t>
              </a:r>
              <a:r>
                <a:rPr lang="ru-RU" sz="1200" dirty="0">
                  <a:solidFill>
                    <a:schemeClr val="tx1"/>
                  </a:solidFill>
                </a:rPr>
                <a:t>– </a:t>
              </a:r>
              <a:r>
                <a:rPr lang="ru-RU" sz="1200" dirty="0" smtClean="0">
                  <a:solidFill>
                    <a:schemeClr val="tx1"/>
                  </a:solidFill>
                </a:rPr>
                <a:t>179,4 </a:t>
              </a:r>
              <a:r>
                <a:rPr lang="ru-RU" sz="1200" dirty="0">
                  <a:solidFill>
                    <a:schemeClr val="tx1"/>
                  </a:solidFill>
                </a:rPr>
                <a:t>тыс. руб</a:t>
              </a:r>
              <a:r>
                <a:rPr lang="ru-RU" sz="1200" dirty="0" smtClean="0">
                  <a:solidFill>
                    <a:schemeClr val="tx1"/>
                  </a:solidFill>
                </a:rPr>
                <a:t>.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solidFill>
                    <a:schemeClr val="tx1"/>
                  </a:solidFill>
                </a:rPr>
                <a:t>2020 – 211,2 тыс. руб.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solidFill>
                    <a:schemeClr val="tx1"/>
                  </a:solidFill>
                </a:rPr>
                <a:t>2019 – 198,4 тыс. руб.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chemeClr val="tx1"/>
                  </a:solidFill>
                </a:rPr>
                <a:t> </a:t>
              </a:r>
              <a:endParaRPr lang="ru-RU" sz="1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60" name="Скругленный прямоугольник 59"/>
          <p:cNvSpPr/>
          <p:nvPr/>
        </p:nvSpPr>
        <p:spPr>
          <a:xfrm>
            <a:off x="216907" y="1940433"/>
            <a:ext cx="1904211" cy="1652932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ru-RU" dirty="0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2449155" y="1957883"/>
            <a:ext cx="1904211" cy="1556382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ru-RU" dirty="0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4696830" y="1957883"/>
            <a:ext cx="1904211" cy="1556383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ru-RU" dirty="0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6957657" y="1940433"/>
            <a:ext cx="1904211" cy="1555343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88901" y="6193563"/>
            <a:ext cx="8927614" cy="54780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anchor="ctr">
            <a:noAutofit/>
          </a:bodyPr>
          <a:lstStyle/>
          <a:p>
            <a:r>
              <a:rPr lang="ru-RU" sz="1200" dirty="0"/>
              <a:t>Кроме того по разделу «Культура, кинематография» отражаются расходы на содержание отдела по культуре и делам молодежи администрации Дятьковского района (</a:t>
            </a:r>
            <a:r>
              <a:rPr lang="ru-RU" sz="1200" dirty="0" smtClean="0"/>
              <a:t>2021 </a:t>
            </a:r>
            <a:r>
              <a:rPr lang="ru-RU" sz="1200" dirty="0"/>
              <a:t>год – </a:t>
            </a:r>
            <a:r>
              <a:rPr lang="ru-RU" sz="1200" dirty="0" smtClean="0"/>
              <a:t>2 774,4 </a:t>
            </a:r>
            <a:r>
              <a:rPr lang="ru-RU" sz="1200" dirty="0"/>
              <a:t>тыс. </a:t>
            </a:r>
            <a:r>
              <a:rPr lang="ru-RU" sz="1200" dirty="0" smtClean="0"/>
              <a:t>руб.)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84993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РАСХОДЫ БЮДЖЕТА ДЯТЬКОВСКОГО РАЙОНА НА ФИЗИЧЕСКУЮ КУЛЬТУРУ И СПОРТ</a:t>
            </a:r>
            <a:endParaRPr lang="ru-RU" sz="2000" dirty="0"/>
          </a:p>
        </p:txBody>
      </p:sp>
      <p:sp>
        <p:nvSpPr>
          <p:cNvPr id="3" name="AutoShape 2" descr="https://www.aum.news/system/user_files/Images/2017-IV/Depositphotos_19085613_origin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https://www.aum.news/system/user_files/Images/2017-IV/Depositphotos_19085613_original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6" descr="https://www.aum.news/system/user_files/Images/2017-IV/Depositphotos_19085613_original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s://static-openask-com.s3.amazonaws.com/content/images/tests/large/463_test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052612"/>
            <a:ext cx="8929237" cy="446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107504" y="1052736"/>
            <a:ext cx="8928992" cy="864096"/>
          </a:xfrm>
          <a:prstGeom prst="round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2021 год – 40 811,6тыс</a:t>
            </a:r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7504" y="4365104"/>
            <a:ext cx="8928992" cy="115212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525190306"/>
              </p:ext>
            </p:extLst>
          </p:nvPr>
        </p:nvGraphicFramePr>
        <p:xfrm>
          <a:off x="323528" y="2060848"/>
          <a:ext cx="856895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235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ekburg.tv/uploads/56d7074832e1b60851491814/dengi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8"/>
          <a:stretch/>
        </p:blipFill>
        <p:spPr bwMode="auto">
          <a:xfrm>
            <a:off x="0" y="2064474"/>
            <a:ext cx="9144000" cy="481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2064474"/>
            <a:ext cx="9144000" cy="4816445"/>
          </a:xfrm>
          <a:prstGeom prst="rect">
            <a:avLst/>
          </a:prstGeom>
          <a:gradFill>
            <a:gsLst>
              <a:gs pos="0">
                <a:schemeClr val="bg1"/>
              </a:gs>
              <a:gs pos="90000">
                <a:srgbClr val="FFFFFF">
                  <a:alpha val="0"/>
                </a:srgbClr>
              </a:gs>
              <a:gs pos="49000">
                <a:schemeClr val="bg1">
                  <a:alpha val="3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ИСТОЧНИКИ ФИНАНСИРОВАНИЯ ДЕФИЦИТА БЮДЖЕТА ДЯТЬКОВСКОГО РАЙОНА </a:t>
            </a:r>
            <a:endParaRPr lang="ru-RU" sz="2000" dirty="0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341459" y="1412776"/>
            <a:ext cx="8461082" cy="158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 Дятьковского района за 2021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исполнен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превышением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доходов над расходами,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т.е. с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профицитом.</a:t>
            </a:r>
            <a:endParaRPr lang="ru-RU" dirty="0" smtClean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44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/>
              <a:t>АНАЛИЗ ИСПОЛНЕНИЯ ИСТОЧНИКОВ ФИНАНСИРОВАНИЯ ДЕФИЦИТА БЮДЖЕТА ДЯТЬКОВСКОГО РАЙОНА ЗА </a:t>
            </a:r>
            <a:r>
              <a:rPr lang="ru-RU" sz="2000" dirty="0" smtClean="0"/>
              <a:t>2021 </a:t>
            </a:r>
            <a:r>
              <a:rPr lang="ru-RU" sz="2000" dirty="0"/>
              <a:t>ГОД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84368" y="1180080"/>
            <a:ext cx="10711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/>
              <a:t>(ТЫС. РУБ.)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956412"/>
              </p:ext>
            </p:extLst>
          </p:nvPr>
        </p:nvGraphicFramePr>
        <p:xfrm>
          <a:off x="179511" y="1540615"/>
          <a:ext cx="8775984" cy="4624689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3746420"/>
                <a:gridCol w="1887862"/>
                <a:gridCol w="1636562"/>
                <a:gridCol w="1505140"/>
              </a:tblGrid>
              <a:tr h="641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Утвержденный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план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Уточненный план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Кассовое исполнение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1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Кредиты кредитных организаций в валюте Российской Федерации, в том числе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0,00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n-lt"/>
                          <a:ea typeface="+mn-ea"/>
                        </a:rPr>
                        <a:t>-1 000,0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n-lt"/>
                          <a:ea typeface="+mn-ea"/>
                        </a:rPr>
                        <a:t>-1 000,0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09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Получение кредитов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25 000,0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25</a:t>
                      </a:r>
                      <a:r>
                        <a:rPr lang="ru-RU" sz="1300" dirty="0">
                          <a:effectLst/>
                        </a:rPr>
                        <a:t> 000,0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25</a:t>
                      </a:r>
                      <a:r>
                        <a:rPr lang="ru-RU" sz="1300" dirty="0">
                          <a:effectLst/>
                        </a:rPr>
                        <a:t> 000,0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09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Погашение кредитов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-</a:t>
                      </a:r>
                      <a:r>
                        <a:rPr lang="ru-RU" sz="1300" dirty="0" smtClean="0">
                          <a:effectLst/>
                        </a:rPr>
                        <a:t>25</a:t>
                      </a:r>
                      <a:r>
                        <a:rPr lang="ru-RU" sz="1300" dirty="0">
                          <a:effectLst/>
                        </a:rPr>
                        <a:t> </a:t>
                      </a:r>
                      <a:r>
                        <a:rPr lang="ru-RU" sz="1300" dirty="0" smtClean="0">
                          <a:effectLst/>
                        </a:rPr>
                        <a:t>000,0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-</a:t>
                      </a:r>
                      <a:r>
                        <a:rPr lang="ru-RU" sz="1300" dirty="0" smtClean="0">
                          <a:effectLst/>
                        </a:rPr>
                        <a:t>26</a:t>
                      </a:r>
                      <a:r>
                        <a:rPr lang="ru-RU" sz="1300" dirty="0">
                          <a:effectLst/>
                        </a:rPr>
                        <a:t> </a:t>
                      </a:r>
                      <a:r>
                        <a:rPr lang="ru-RU" sz="1300" dirty="0" smtClean="0">
                          <a:effectLst/>
                        </a:rPr>
                        <a:t>000,0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-</a:t>
                      </a:r>
                      <a:r>
                        <a:rPr lang="ru-RU" sz="1300" dirty="0" smtClean="0">
                          <a:effectLst/>
                        </a:rPr>
                        <a:t>26</a:t>
                      </a:r>
                      <a:r>
                        <a:rPr lang="ru-RU" sz="1300" baseline="0" dirty="0" smtClean="0">
                          <a:effectLst/>
                        </a:rPr>
                        <a:t> 000</a:t>
                      </a:r>
                      <a:r>
                        <a:rPr lang="ru-RU" sz="1300" dirty="0" smtClean="0">
                          <a:effectLst/>
                        </a:rPr>
                        <a:t>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1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Бюджетные кредиты от других бюджетов бюджетной системы Российской Федерации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0,00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0,00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0,00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09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Получение кредитов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0,00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0,00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0,00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09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Погашение кредитов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0,00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0,00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0,00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1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Изменение остатков средств на счетах по учету средств бюджета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0,00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effectLst/>
                          <a:latin typeface="+mn-lt"/>
                          <a:ea typeface="+mn-ea"/>
                        </a:rPr>
                        <a:t>9 315,2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n-lt"/>
                          <a:ea typeface="+mn-ea"/>
                        </a:rPr>
                        <a:t>-</a:t>
                      </a:r>
                      <a:r>
                        <a:rPr lang="ru-RU" sz="1300" baseline="0" dirty="0" smtClean="0">
                          <a:effectLst/>
                          <a:latin typeface="+mn-lt"/>
                          <a:ea typeface="+mn-ea"/>
                        </a:rPr>
                        <a:t> 4 354,2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736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Итого источников внутреннего финансирования дефицита бюджета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0,00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</a:rPr>
                        <a:t>8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+mn-ea"/>
                        </a:rPr>
                        <a:t> 315,2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</a:rPr>
                        <a:t>-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+mn-ea"/>
                        </a:rPr>
                        <a:t> 5 354,2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11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/>
              <a:t>ОБЪЕМ И СТРУКТУРА МУНИЦИПАЛЬНОГО ДОЛГА ДЯТЬКОВСКОГО РАЙОНА</a:t>
            </a:r>
          </a:p>
        </p:txBody>
      </p:sp>
      <p:sp>
        <p:nvSpPr>
          <p:cNvPr id="5" name="Загнутый угол 4"/>
          <p:cNvSpPr/>
          <p:nvPr/>
        </p:nvSpPr>
        <p:spPr>
          <a:xfrm>
            <a:off x="414661" y="6021288"/>
            <a:ext cx="8352927" cy="548104"/>
          </a:xfrm>
          <a:prstGeom prst="foldedCorner">
            <a:avLst>
              <a:gd name="adj" fmla="val 38670"/>
            </a:avLst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Объем муниципального долга  1 января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года составил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24 000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рублей.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96462" y="1269583"/>
            <a:ext cx="10711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/>
              <a:t>(ТЫС. РУБ.)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8237426"/>
              </p:ext>
            </p:extLst>
          </p:nvPr>
        </p:nvGraphicFramePr>
        <p:xfrm>
          <a:off x="414663" y="1124744"/>
          <a:ext cx="835292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14660" y="5975569"/>
            <a:ext cx="8352927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19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БЮДЖЕТНЫЕ ПОКАЗАТЕЛИ И МУНИЦИПАЛЬНЫЙ ДОЛГ</a:t>
            </a:r>
          </a:p>
        </p:txBody>
      </p:sp>
      <p:pic>
        <p:nvPicPr>
          <p:cNvPr id="4" name="Picture 2" descr="http://img.ppt.ru/img/ddd0c20593be72a9a5b3dd232c113995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34" b="17988"/>
          <a:stretch/>
        </p:blipFill>
        <p:spPr bwMode="auto">
          <a:xfrm>
            <a:off x="5643226" y="1608569"/>
            <a:ext cx="3500774" cy="524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43226" y="1608569"/>
            <a:ext cx="720080" cy="524943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5400000">
            <a:off x="7128823" y="122972"/>
            <a:ext cx="529580" cy="350077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812811"/>
            <a:ext cx="58237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 </a:t>
            </a:r>
            <a:r>
              <a:rPr lang="ru-RU" sz="1600" dirty="0"/>
              <a:t>течение </a:t>
            </a:r>
            <a:r>
              <a:rPr lang="ru-RU" sz="1600" dirty="0" smtClean="0"/>
              <a:t>2021 </a:t>
            </a:r>
            <a:r>
              <a:rPr lang="ru-RU" sz="1600" dirty="0"/>
              <a:t>года с целью погашения  долговых обязательств Дятьковского района  были привлечены средства в виде кредитов от кредитных организаций в сумме </a:t>
            </a:r>
            <a:r>
              <a:rPr lang="ru-RU" sz="1600" dirty="0" smtClean="0"/>
              <a:t>25 </a:t>
            </a:r>
            <a:r>
              <a:rPr lang="ru-RU" sz="1600" dirty="0"/>
              <a:t>000,0 тыс. рублей (100 процентов от плана). 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dirty="0" smtClean="0"/>
              <a:t>Обязательства </a:t>
            </a:r>
            <a:r>
              <a:rPr lang="ru-RU" sz="1600" dirty="0"/>
              <a:t>по погашению кредитов по кредитным договорам, заключенным от имени </a:t>
            </a:r>
            <a:r>
              <a:rPr lang="ru-RU" sz="1600" dirty="0" smtClean="0"/>
              <a:t>Дятьковского муниципального района </a:t>
            </a:r>
            <a:r>
              <a:rPr lang="ru-RU" sz="1600" dirty="0"/>
              <a:t>в отчетном периоде исполнены в объеме </a:t>
            </a:r>
            <a:r>
              <a:rPr lang="ru-RU" sz="1600" dirty="0" smtClean="0"/>
              <a:t>26 000 </a:t>
            </a:r>
            <a:r>
              <a:rPr lang="ru-RU" sz="1600" dirty="0"/>
              <a:t>тыс. рублей (100 процентов), из них:</a:t>
            </a:r>
          </a:p>
          <a:p>
            <a:r>
              <a:rPr lang="ru-RU" sz="1600" dirty="0"/>
              <a:t>- погашение кредитов кредитных организаций в </a:t>
            </a:r>
            <a:r>
              <a:rPr lang="ru-RU" sz="1600" dirty="0" smtClean="0"/>
              <a:t>объеме   26 000,0 </a:t>
            </a:r>
            <a:r>
              <a:rPr lang="ru-RU" sz="1600" dirty="0"/>
              <a:t>тыс. рублей (100 процентов</a:t>
            </a:r>
            <a:r>
              <a:rPr lang="ru-RU" sz="1600" dirty="0" smtClean="0"/>
              <a:t>).</a:t>
            </a:r>
            <a:endParaRPr lang="ru-RU" sz="1600" dirty="0"/>
          </a:p>
          <a:p>
            <a:endParaRPr lang="ru-RU" sz="1600" dirty="0" smtClean="0"/>
          </a:p>
          <a:p>
            <a:r>
              <a:rPr lang="ru-RU" sz="1600" dirty="0" smtClean="0"/>
              <a:t>Бюджетные </a:t>
            </a:r>
            <a:r>
              <a:rPr lang="ru-RU" sz="1600" dirty="0"/>
              <a:t>кредиты юридическим лицам и муниципальные гарантии в </a:t>
            </a:r>
            <a:r>
              <a:rPr lang="ru-RU" sz="1600" dirty="0" smtClean="0"/>
              <a:t>2021 </a:t>
            </a:r>
            <a:r>
              <a:rPr lang="ru-RU" sz="1600" dirty="0"/>
              <a:t>году не  предоставлялись.</a:t>
            </a:r>
          </a:p>
        </p:txBody>
      </p:sp>
    </p:spTree>
    <p:extLst>
      <p:ext uri="{BB962C8B-B14F-4D97-AF65-F5344CB8AC3E}">
        <p14:creationId xmlns:p14="http://schemas.microsoft.com/office/powerpoint/2010/main" val="338836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28600"/>
            <a:ext cx="7704856" cy="639763"/>
          </a:xfrm>
        </p:spPr>
        <p:txBody>
          <a:bodyPr/>
          <a:lstStyle/>
          <a:p>
            <a:r>
              <a:rPr lang="ru-RU" sz="1600" dirty="0"/>
              <a:t>ОСНОВНЫЕ ИТОГИ ИСПОЛНЕНИЯ БЮДЖЕТА ДЯТЬКОВСКОГО РАЙОНА </a:t>
            </a:r>
            <a:br>
              <a:rPr lang="ru-RU" sz="1600" dirty="0"/>
            </a:br>
            <a:r>
              <a:rPr lang="ru-RU" sz="1600" dirty="0"/>
              <a:t>ПО ДОХОДАМ ЗА </a:t>
            </a:r>
            <a:r>
              <a:rPr lang="ru-RU" sz="1600" dirty="0" smtClean="0"/>
              <a:t>2021 </a:t>
            </a:r>
            <a:r>
              <a:rPr lang="ru-RU" sz="1600" dirty="0"/>
              <a:t>ГОД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781137"/>
              </p:ext>
            </p:extLst>
          </p:nvPr>
        </p:nvGraphicFramePr>
        <p:xfrm>
          <a:off x="179514" y="1556791"/>
          <a:ext cx="8568953" cy="4896546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911798"/>
                <a:gridCol w="1331431"/>
                <a:gridCol w="1331431"/>
                <a:gridCol w="1331431"/>
                <a:gridCol w="1331431"/>
                <a:gridCol w="1331431"/>
              </a:tblGrid>
              <a:tr h="67825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</a:rPr>
                        <a:t>Группа доходов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</a:rPr>
                        <a:t>Кассовое исполнение за  2020 г.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</a:rPr>
                        <a:t>2021 год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</a:rPr>
                        <a:t>Темп изменения 2021 года к 2020 году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536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План доходов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Кассовое исполнение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Процент исполнения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82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Налоговые и неналоговые доходы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258 030,96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268 554,40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280 475,68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104,44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108,7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7536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Безвозмездные поступления, из них: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628 747,64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692 757,54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683 963,76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98,73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108,8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6025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 бюджеты          поселений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12 851,42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12 379,28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12 165,71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98,27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94,66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6025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из  бюджетов поселений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5 057,15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3 800,21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3 399,56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89,46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67,22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827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</a:rPr>
                        <a:t>Всего доходов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</a:rPr>
                        <a:t>886 778,61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</a:rPr>
                        <a:t>961 321,94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</a:rPr>
                        <a:t>964 439,43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</a:rPr>
                        <a:t>100,32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</a:rPr>
                        <a:t>108,76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242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ИСПОЛНЕНИЕ БЮДЖЕТА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1032" y="1916832"/>
            <a:ext cx="86054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год  бюджет Дятьковского района по доходам исполнен в сумме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964 439,4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тыс. рублей, что составило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100,32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процента от плана отчетного периода и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8,8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процента превысило объем доходов, поступивших в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году, в абсолютном значении увеличение по сравнению с предыдущим отчетным периодом составило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77 660,8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тыс. рублей.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Расходы бюджета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году составили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959 085,2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тыс. рублей, что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79 214,6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тыс. рублей, или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9,0 процентов,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превышает объем расходов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года. К годовым назначениям план по расходам исполнен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98,9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процентов.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итогам исполнения бюджета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превысили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расходы,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сложился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профицит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сумме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5 354,2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тыс. рублей.</a:t>
            </a:r>
          </a:p>
        </p:txBody>
      </p:sp>
    </p:spTree>
    <p:extLst>
      <p:ext uri="{BB962C8B-B14F-4D97-AF65-F5344CB8AC3E}">
        <p14:creationId xmlns:p14="http://schemas.microsoft.com/office/powerpoint/2010/main" val="222500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/>
              <a:t>ДИНАМИКА ПОСТУПЛЕНИЯ ДОХОДОВ В БЮДЖЕТ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ДЯТЬКОВСКОГО </a:t>
            </a:r>
            <a:r>
              <a:rPr lang="ru-RU" sz="2000" dirty="0"/>
              <a:t>РАЙОНА </a:t>
            </a:r>
            <a:r>
              <a:rPr lang="ru-RU" sz="2000" dirty="0" smtClean="0"/>
              <a:t>В 2019-2021 </a:t>
            </a:r>
            <a:r>
              <a:rPr lang="ru-RU" sz="2000" dirty="0"/>
              <a:t>ГГ.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908180" y="548680"/>
            <a:ext cx="10711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/>
              <a:t>(ТЫС. РУБ.)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1382739"/>
              </p:ext>
            </p:extLst>
          </p:nvPr>
        </p:nvGraphicFramePr>
        <p:xfrm>
          <a:off x="107504" y="1348036"/>
          <a:ext cx="8884998" cy="5321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691680" y="2037834"/>
            <a:ext cx="121058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794 842,4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55976" y="1883888"/>
            <a:ext cx="121058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826 517,7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83908" y="1610280"/>
            <a:ext cx="121058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886 778,6</a:t>
            </a:r>
            <a:endParaRPr lang="ru-RU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30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/>
              <a:t>СТРУКТУРА ДОХОДОВ БЮДЖЕТА </a:t>
            </a:r>
            <a:br>
              <a:rPr lang="ru-RU" sz="2000" dirty="0"/>
            </a:br>
            <a:r>
              <a:rPr lang="ru-RU" sz="2000" dirty="0"/>
              <a:t>ДЯТЬКОВСКОГО РАЙОНА ЗА </a:t>
            </a:r>
            <a:r>
              <a:rPr lang="ru-RU" sz="2000" dirty="0" smtClean="0"/>
              <a:t>2019-2021 </a:t>
            </a:r>
            <a:r>
              <a:rPr lang="ru-RU" sz="2000" dirty="0"/>
              <a:t>гг.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916316" y="1340768"/>
            <a:ext cx="10711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/>
              <a:t>(ТЫС. РУБ.)</a:t>
            </a:r>
          </a:p>
        </p:txBody>
      </p:sp>
      <p:sp>
        <p:nvSpPr>
          <p:cNvPr id="8" name="Загнутый угол 7"/>
          <p:cNvSpPr/>
          <p:nvPr/>
        </p:nvSpPr>
        <p:spPr>
          <a:xfrm>
            <a:off x="107504" y="4194798"/>
            <a:ext cx="8879938" cy="2546569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36000" bIns="0" rtlCol="0" anchor="t"/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ru-RU" sz="1500" dirty="0">
                <a:solidFill>
                  <a:schemeClr val="tx1"/>
                </a:solidFill>
              </a:rPr>
              <a:t>Удельный вес налоговых и неналоговых доходов  в  общем объеме доходов за отчетный период составляет  </a:t>
            </a:r>
            <a:r>
              <a:rPr lang="ru-RU" sz="1500" dirty="0" smtClean="0">
                <a:solidFill>
                  <a:schemeClr val="tx1"/>
                </a:solidFill>
              </a:rPr>
              <a:t>29,1 процента,  </a:t>
            </a:r>
            <a:r>
              <a:rPr lang="ru-RU" sz="1500" dirty="0">
                <a:solidFill>
                  <a:schemeClr val="tx1"/>
                </a:solidFill>
              </a:rPr>
              <a:t>за аналогичный период прошлого года указанный показатель </a:t>
            </a:r>
            <a:r>
              <a:rPr lang="ru-RU" sz="1500" dirty="0" smtClean="0">
                <a:solidFill>
                  <a:schemeClr val="tx1"/>
                </a:solidFill>
              </a:rPr>
              <a:t>так же составлял  29,1 процента.</a:t>
            </a:r>
            <a:endParaRPr lang="ru-RU" sz="15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ru-RU" sz="1500" dirty="0">
                <a:solidFill>
                  <a:schemeClr val="tx1"/>
                </a:solidFill>
              </a:rPr>
              <a:t>Доля безвозмездных поступлений из бюджетов других уровней – </a:t>
            </a:r>
            <a:r>
              <a:rPr lang="ru-RU" sz="1500" dirty="0" smtClean="0">
                <a:solidFill>
                  <a:schemeClr val="tx1"/>
                </a:solidFill>
              </a:rPr>
              <a:t>70,9 </a:t>
            </a:r>
            <a:r>
              <a:rPr lang="ru-RU" sz="1500" dirty="0">
                <a:solidFill>
                  <a:schemeClr val="tx1"/>
                </a:solidFill>
              </a:rPr>
              <a:t>процента,   за  </a:t>
            </a:r>
            <a:r>
              <a:rPr lang="ru-RU" sz="1500" dirty="0" smtClean="0">
                <a:solidFill>
                  <a:schemeClr val="tx1"/>
                </a:solidFill>
              </a:rPr>
              <a:t>2020 </a:t>
            </a:r>
            <a:r>
              <a:rPr lang="ru-RU" sz="1500" dirty="0">
                <a:solidFill>
                  <a:schemeClr val="tx1"/>
                </a:solidFill>
              </a:rPr>
              <a:t>год – </a:t>
            </a:r>
            <a:r>
              <a:rPr lang="ru-RU" sz="1500" dirty="0" smtClean="0">
                <a:solidFill>
                  <a:schemeClr val="tx1"/>
                </a:solidFill>
              </a:rPr>
              <a:t>70,9  </a:t>
            </a:r>
            <a:r>
              <a:rPr lang="ru-RU" sz="1500" dirty="0">
                <a:solidFill>
                  <a:schemeClr val="tx1"/>
                </a:solidFill>
              </a:rPr>
              <a:t>процента.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ru-RU" sz="1500" dirty="0">
                <a:solidFill>
                  <a:schemeClr val="tx1"/>
                </a:solidFill>
              </a:rPr>
              <a:t>Доля налоговых и неналоговых доходов (без поступлений доходов по дополнительным нормативам отчислений) в  общем объеме доходов за отчетный период составляет  </a:t>
            </a:r>
            <a:r>
              <a:rPr lang="ru-RU" sz="1500" dirty="0" smtClean="0">
                <a:solidFill>
                  <a:schemeClr val="tx1"/>
                </a:solidFill>
              </a:rPr>
              <a:t>7,03 процента.</a:t>
            </a:r>
            <a:endParaRPr lang="ru-RU" sz="15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ru-RU" sz="1500" dirty="0">
                <a:solidFill>
                  <a:schemeClr val="tx1"/>
                </a:solidFill>
              </a:rPr>
              <a:t>Налоговые и неналоговые доходы бюджета увеличились в сравнении с </a:t>
            </a:r>
            <a:r>
              <a:rPr lang="ru-RU" sz="1500" dirty="0" smtClean="0">
                <a:solidFill>
                  <a:schemeClr val="tx1"/>
                </a:solidFill>
              </a:rPr>
              <a:t>2020 </a:t>
            </a:r>
            <a:r>
              <a:rPr lang="ru-RU" sz="1500" dirty="0">
                <a:solidFill>
                  <a:schemeClr val="tx1"/>
                </a:solidFill>
              </a:rPr>
              <a:t>годом на </a:t>
            </a:r>
            <a:r>
              <a:rPr lang="ru-RU" sz="1500" dirty="0" smtClean="0">
                <a:solidFill>
                  <a:schemeClr val="tx1"/>
                </a:solidFill>
              </a:rPr>
              <a:t>8,7 </a:t>
            </a:r>
            <a:r>
              <a:rPr lang="ru-RU" sz="1500" dirty="0">
                <a:solidFill>
                  <a:schemeClr val="tx1"/>
                </a:solidFill>
              </a:rPr>
              <a:t>процента, в абсолютном выражении – на </a:t>
            </a:r>
            <a:r>
              <a:rPr lang="ru-RU" sz="1500" dirty="0" smtClean="0">
                <a:solidFill>
                  <a:schemeClr val="tx1"/>
                </a:solidFill>
              </a:rPr>
              <a:t>22 444,71  </a:t>
            </a:r>
            <a:r>
              <a:rPr lang="ru-RU" sz="1500" dirty="0">
                <a:solidFill>
                  <a:schemeClr val="tx1"/>
                </a:solidFill>
              </a:rPr>
              <a:t>тыс. рублей. 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5745410"/>
              </p:ext>
            </p:extLst>
          </p:nvPr>
        </p:nvGraphicFramePr>
        <p:xfrm>
          <a:off x="107504" y="1613749"/>
          <a:ext cx="8879938" cy="2535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07504" y="4147530"/>
            <a:ext cx="8879938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68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84" y="69411"/>
            <a:ext cx="8640960" cy="847817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ДИНАМИКА ПОСТУПЛЕНИЯ НАЛОГОВЫХ И НЕНАЛОГОВЫХ ДОХОДОВ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БЮДЖЕТ ДЯТЬКОВСКОГО РАЙОНА В </a:t>
            </a:r>
            <a:r>
              <a:rPr lang="ru-RU" sz="2000" dirty="0" smtClean="0"/>
              <a:t>2019-2021 </a:t>
            </a:r>
            <a:r>
              <a:rPr lang="ru-RU" sz="2000" dirty="0"/>
              <a:t>гг.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049830" y="980728"/>
            <a:ext cx="10711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/>
              <a:t>(ТЫС. РУБ.)</a:t>
            </a:r>
          </a:p>
        </p:txBody>
      </p:sp>
      <p:sp>
        <p:nvSpPr>
          <p:cNvPr id="8" name="Загнутый угол 7"/>
          <p:cNvSpPr/>
          <p:nvPr/>
        </p:nvSpPr>
        <p:spPr>
          <a:xfrm>
            <a:off x="127992" y="4943400"/>
            <a:ext cx="8928992" cy="1914599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36000" bIns="0" rtlCol="0" anchor="t"/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ru-RU" sz="1500" dirty="0">
                <a:solidFill>
                  <a:schemeClr val="tx1"/>
                </a:solidFill>
              </a:rPr>
              <a:t>Увеличение  поступлений налоговых и неналоговых доходов по сравнению с </a:t>
            </a:r>
            <a:r>
              <a:rPr lang="ru-RU" sz="1500" dirty="0" smtClean="0">
                <a:solidFill>
                  <a:schemeClr val="tx1"/>
                </a:solidFill>
              </a:rPr>
              <a:t>2020 </a:t>
            </a:r>
            <a:r>
              <a:rPr lang="ru-RU" sz="1500" dirty="0">
                <a:solidFill>
                  <a:schemeClr val="tx1"/>
                </a:solidFill>
              </a:rPr>
              <a:t>годом в целом составило </a:t>
            </a:r>
            <a:r>
              <a:rPr lang="ru-RU" sz="1500" dirty="0" smtClean="0">
                <a:solidFill>
                  <a:schemeClr val="tx1"/>
                </a:solidFill>
              </a:rPr>
              <a:t>22 444,7 </a:t>
            </a:r>
            <a:r>
              <a:rPr lang="ru-RU" sz="1500" dirty="0">
                <a:solidFill>
                  <a:schemeClr val="tx1"/>
                </a:solidFill>
              </a:rPr>
              <a:t>тыс. рублей.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ru-RU" sz="1500" dirty="0">
                <a:solidFill>
                  <a:schemeClr val="tx1"/>
                </a:solidFill>
              </a:rPr>
              <a:t>Наибольший прирост  поступлений сложился по налогу на доходы физических лиц </a:t>
            </a:r>
            <a:r>
              <a:rPr lang="ru-RU" sz="1500" dirty="0" smtClean="0">
                <a:solidFill>
                  <a:schemeClr val="tx1"/>
                </a:solidFill>
              </a:rPr>
              <a:t>(+26 293,8 </a:t>
            </a:r>
            <a:r>
              <a:rPr lang="ru-RU" sz="1500" dirty="0">
                <a:solidFill>
                  <a:schemeClr val="tx1"/>
                </a:solidFill>
              </a:rPr>
              <a:t>тыс. рублей</a:t>
            </a:r>
            <a:r>
              <a:rPr lang="ru-RU" sz="1500" dirty="0" smtClean="0">
                <a:solidFill>
                  <a:schemeClr val="tx1"/>
                </a:solidFill>
              </a:rPr>
              <a:t>).</a:t>
            </a:r>
            <a:endParaRPr lang="ru-RU" sz="15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ru-RU" sz="1500" dirty="0">
                <a:solidFill>
                  <a:schemeClr val="tx1"/>
                </a:solidFill>
              </a:rPr>
              <a:t>Основными причинами увеличения поступлений налога является совершенствование администрирования налога, рост фонда оплаты труда </a:t>
            </a:r>
            <a:r>
              <a:rPr lang="ru-RU" sz="1500" dirty="0" smtClean="0">
                <a:solidFill>
                  <a:schemeClr val="tx1"/>
                </a:solidFill>
              </a:rPr>
              <a:t>, а </a:t>
            </a:r>
            <a:r>
              <a:rPr lang="ru-RU" sz="1500" dirty="0">
                <a:solidFill>
                  <a:schemeClr val="tx1"/>
                </a:solidFill>
              </a:rPr>
              <a:t>также  проведение мероприятий по сокращению задолженности по налогу на доходы физических лиц.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1558738"/>
              </p:ext>
            </p:extLst>
          </p:nvPr>
        </p:nvGraphicFramePr>
        <p:xfrm>
          <a:off x="127992" y="1134616"/>
          <a:ext cx="8928992" cy="3763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27992" y="4897682"/>
            <a:ext cx="8928992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00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/>
              <a:t>ДИНАМИКА ОБЪЁМОВ ЗАДОЛЖЕННОСТИ И НЕДОИМКИ ПО НАЛОГОВЫМ ПЛАТЕЖАМ В </a:t>
            </a:r>
            <a:r>
              <a:rPr lang="ru-RU" sz="2000" dirty="0" smtClean="0"/>
              <a:t>2019-2021 </a:t>
            </a:r>
            <a:r>
              <a:rPr lang="ru-RU" sz="2000" dirty="0"/>
              <a:t>ГГ.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854808" y="972743"/>
            <a:ext cx="12274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/>
              <a:t>(</a:t>
            </a:r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РУБ.)</a:t>
            </a:r>
          </a:p>
        </p:txBody>
      </p:sp>
      <p:sp>
        <p:nvSpPr>
          <p:cNvPr id="13" name="Загнутый угол 12"/>
          <p:cNvSpPr/>
          <p:nvPr/>
        </p:nvSpPr>
        <p:spPr>
          <a:xfrm>
            <a:off x="179512" y="5202910"/>
            <a:ext cx="8784976" cy="1394441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36000" bIns="0" rtlCol="0" anchor="t"/>
          <a:lstStyle/>
          <a:p>
            <a:r>
              <a:rPr lang="ru-RU" sz="1500" dirty="0"/>
              <a:t>Представлены сведения о задолженности в бюджеты всех уровней по данным информационного ресурса «Расчеты с бюджетом», предоставляемого  Межрайонной ИФНС России №5 по Брянской области на основании совместного Приказа Министерства финансов Российской Федерации и Федеральной налоговой службы Российской Федерации от 30.06.2008 года №65н/ММ-3-1/295@, в состав которого не включаются сведения о федеральных налогах и сборах, зачисляемых в федеральный бюджет</a:t>
            </a: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7798615"/>
              </p:ext>
            </p:extLst>
          </p:nvPr>
        </p:nvGraphicFramePr>
        <p:xfrm>
          <a:off x="179512" y="1258692"/>
          <a:ext cx="8792492" cy="389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79512" y="5180050"/>
            <a:ext cx="8784976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96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СТРУКТУРА ДОХОДОВ БЮДЖЕТА </a:t>
            </a:r>
            <a:br>
              <a:rPr lang="ru-RU" sz="2400" dirty="0"/>
            </a:br>
            <a:r>
              <a:rPr lang="ru-RU" sz="2400" dirty="0"/>
              <a:t>ДЯТЬКОВСКОГО РАЙОНА ЗА </a:t>
            </a:r>
            <a:r>
              <a:rPr lang="ru-RU" sz="2400" dirty="0" smtClean="0"/>
              <a:t>2021 </a:t>
            </a:r>
            <a:r>
              <a:rPr lang="ru-RU" sz="2400" dirty="0"/>
              <a:t>ГОД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8963501"/>
              </p:ext>
            </p:extLst>
          </p:nvPr>
        </p:nvGraphicFramePr>
        <p:xfrm>
          <a:off x="156801" y="1340768"/>
          <a:ext cx="896448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146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">
  <a:themeElements>
    <a:clrScheme name="sample_dark 2">
      <a:dk1>
        <a:srgbClr val="0F4334"/>
      </a:dk1>
      <a:lt1>
        <a:srgbClr val="FFFFFF"/>
      </a:lt1>
      <a:dk2>
        <a:srgbClr val="2C7F92"/>
      </a:dk2>
      <a:lt2>
        <a:srgbClr val="F0F7BD"/>
      </a:lt2>
      <a:accent1>
        <a:srgbClr val="B2B838"/>
      </a:accent1>
      <a:accent2>
        <a:srgbClr val="E68B30"/>
      </a:accent2>
      <a:accent3>
        <a:srgbClr val="ACC0C7"/>
      </a:accent3>
      <a:accent4>
        <a:srgbClr val="DADADA"/>
      </a:accent4>
      <a:accent5>
        <a:srgbClr val="D5D8AE"/>
      </a:accent5>
      <a:accent6>
        <a:srgbClr val="D07D2A"/>
      </a:accent6>
      <a:hlink>
        <a:srgbClr val="3FB180"/>
      </a:hlink>
      <a:folHlink>
        <a:srgbClr val="3BA7E3"/>
      </a:folHlink>
    </a:clrScheme>
    <a:fontScheme name="sample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_dark 1">
        <a:dk1>
          <a:srgbClr val="000066"/>
        </a:dk1>
        <a:lt1>
          <a:srgbClr val="FFFFFF"/>
        </a:lt1>
        <a:dk2>
          <a:srgbClr val="006699"/>
        </a:dk2>
        <a:lt2>
          <a:srgbClr val="EEE378"/>
        </a:lt2>
        <a:accent1>
          <a:srgbClr val="69C828"/>
        </a:accent1>
        <a:accent2>
          <a:srgbClr val="E68B30"/>
        </a:accent2>
        <a:accent3>
          <a:srgbClr val="AAB8CA"/>
        </a:accent3>
        <a:accent4>
          <a:srgbClr val="DADADA"/>
        </a:accent4>
        <a:accent5>
          <a:srgbClr val="B9E0AC"/>
        </a:accent5>
        <a:accent6>
          <a:srgbClr val="D07D2A"/>
        </a:accent6>
        <a:hlink>
          <a:srgbClr val="0FAAE1"/>
        </a:hlink>
        <a:folHlink>
          <a:srgbClr val="547F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dark 2">
        <a:dk1>
          <a:srgbClr val="0F4334"/>
        </a:dk1>
        <a:lt1>
          <a:srgbClr val="FFFFFF"/>
        </a:lt1>
        <a:dk2>
          <a:srgbClr val="2C7F92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ACC0C7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dark 3">
        <a:dk1>
          <a:srgbClr val="281472"/>
        </a:dk1>
        <a:lt1>
          <a:srgbClr val="FFFFFF"/>
        </a:lt1>
        <a:dk2>
          <a:srgbClr val="2B64D5"/>
        </a:dk2>
        <a:lt2>
          <a:srgbClr val="F0F7BD"/>
        </a:lt2>
        <a:accent1>
          <a:srgbClr val="C0C0C0"/>
        </a:accent1>
        <a:accent2>
          <a:srgbClr val="5DB42C"/>
        </a:accent2>
        <a:accent3>
          <a:srgbClr val="ACB8E7"/>
        </a:accent3>
        <a:accent4>
          <a:srgbClr val="DADADA"/>
        </a:accent4>
        <a:accent5>
          <a:srgbClr val="DCDCDC"/>
        </a:accent5>
        <a:accent6>
          <a:srgbClr val="53A327"/>
        </a:accent6>
        <a:hlink>
          <a:srgbClr val="288FC8"/>
        </a:hlink>
        <a:folHlink>
          <a:srgbClr val="4F71C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</Template>
  <TotalTime>5449</TotalTime>
  <Words>2125</Words>
  <Application>Microsoft Office PowerPoint</Application>
  <PresentationFormat>Экран (4:3)</PresentationFormat>
  <Paragraphs>499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8</vt:lpstr>
      <vt:lpstr>на основе  решения Дятьковского районного Совета народных депутатов от 25.05.2022 г. № 6-192 «Об  исполнении бюджета  Дятьковского муниципального района Брянской области за 2021 год» </vt:lpstr>
      <vt:lpstr>ОСНОВНЫЕ ПАРАМЕТРЫ ИСПОЛНЕНИЯ БЮДЖЕТА  ДЯТЬКОВСКОГО РАЙОНА ЗА 2021 ГОД</vt:lpstr>
      <vt:lpstr>ОСНОВНЫЕ ИТОГИ ИСПОЛНЕНИЯ БЮДЖЕТА ДЯТЬКОВСКОГО РАЙОНА  ПО ДОХОДАМ ЗА 2021 ГОД</vt:lpstr>
      <vt:lpstr>ИСПОЛНЕНИЕ БЮДЖЕТА</vt:lpstr>
      <vt:lpstr>ДИНАМИКА ПОСТУПЛЕНИЯ ДОХОДОВ В БЮДЖЕТ  ДЯТЬКОВСКОГО РАЙОНА В 2019-2021 ГГ.</vt:lpstr>
      <vt:lpstr>СТРУКТУРА ДОХОДОВ БЮДЖЕТА  ДЯТЬКОВСКОГО РАЙОНА ЗА 2019-2021 гг.</vt:lpstr>
      <vt:lpstr>ДИНАМИКА ПОСТУПЛЕНИЯ НАЛОГОВЫХ И НЕНАЛОГОВЫХ ДОХОДОВ  В БЮДЖЕТ ДЯТЬКОВСКОГО РАЙОНА В 2019-2021 гг.</vt:lpstr>
      <vt:lpstr>ДИНАМИКА ОБЪЁМОВ ЗАДОЛЖЕННОСТИ И НЕДОИМКИ ПО НАЛОГОВЫМ ПЛАТЕЖАМ В 2019-2021 ГГ.</vt:lpstr>
      <vt:lpstr>СТРУКТУРА ДОХОДОВ БЮДЖЕТА  ДЯТЬКОВСКОГО РАЙОНА ЗА 2021 ГОД</vt:lpstr>
      <vt:lpstr>СТРУКТУРА  НАЛОГОВЫХ ДОХОДОВ ЗА 2020-2021 ГОДЫ</vt:lpstr>
      <vt:lpstr>ИНФОРМАЦИЯ О ПОСТУПЛЕНИИ НАЛОГОВЫХ И НЕНАЛОГОВЫХ ДОХОДОВ БЮДЖЕТА ДЯТЬКОВСКОГО РАЙОНА В РАЗРЕЗЕ АДМИНИСТРАТОРОВ (ТЫС. РУБЛЕЙ) </vt:lpstr>
      <vt:lpstr>МЕЖБЮДЖЕТНЫЕ ТРАНСФЕРТЫ ИЗ ОБЛАСТНОГО БЮДЖЕТА</vt:lpstr>
      <vt:lpstr>РАСХОДЫ БЮДЖЕТА ДЯТЬКОВСКОГО РАЙОНА</vt:lpstr>
      <vt:lpstr>РАСХОДЫ БЮДЖЕТА ДЯТЬКОВСКОГО  РАЙОНА ПО ОТРАСЛЯМ</vt:lpstr>
      <vt:lpstr>ИСПОЛНЕНИЕ БЮДЖЕТА ДЯТЬКОВСКОГО РАЙОНА  ПО СОЦИАЛЬНО-ЗНАЧИМЫМ РАСХОДАМ</vt:lpstr>
      <vt:lpstr>ДИНАМИКА РАСХОДОВ БЮДЖЕТА ДЯТЬКОВСКОГО РАЙОНА В 2019-2021 ГГ.  ПО ОТРАСЛЯМ</vt:lpstr>
      <vt:lpstr>СТРУКТУРА РАСХОДОВ БЮДЖЕТА  ДЯТЬКОВСКОГО РАЙОНА ЗА 2021 ГОД</vt:lpstr>
      <vt:lpstr>ПОВЫШЕНИЕ СРЕДНЕЙ ЗАРАБОТНОЙ ПЛАТЫ В 2021 ГОДУ ПО УКАЗАМ ПРЕЗИДЕНТА РФ (ПО УЧРЕЖДЕНИЯМ, ФИНАНСИРУЕМЫМ ЗА СЧЕТ СРЕДСТВ БЮДЖЕТА ДЯТЬКОВСКОГО РАЙОНА)</vt:lpstr>
      <vt:lpstr>РАСХОДЫ БЮДЖЕТА ДЯТЬКОВСКОГО РАЙОНА НА ОБРАЗОВАНИЕ (ТЫС. РУБЛЕЙ)</vt:lpstr>
      <vt:lpstr>РАСХОДЫ БЮДЖЕТА ДЯТЬКОВСКОГО РАЙОНА НА КУЛЬТУРУ</vt:lpstr>
      <vt:lpstr>РАСХОДЫ БЮДЖЕТА ДЯТЬКОВСКОГО РАЙОНА НА ФИЗИЧЕСКУЮ КУЛЬТУРУ И СПОРТ</vt:lpstr>
      <vt:lpstr>ИСТОЧНИКИ ФИНАНСИРОВАНИЯ ДЕФИЦИТА БЮДЖЕТА ДЯТЬКОВСКОГО РАЙОНА </vt:lpstr>
      <vt:lpstr>АНАЛИЗ ИСПОЛНЕНИЯ ИСТОЧНИКОВ ФИНАНСИРОВАНИЯ ДЕФИЦИТА БЮДЖЕТА ДЯТЬКОВСКОГО РАЙОНА ЗА 2021 ГОД</vt:lpstr>
      <vt:lpstr>ОБЪЕМ И СТРУКТУРА МУНИЦИПАЛЬНОГО ДОЛГА ДЯТЬКОВСКОГО РАЙОНА</vt:lpstr>
      <vt:lpstr>БЮДЖЕТНЫЕ ПОКАЗАТЕЛИ И МУНИЦИПАЛЬНЫЙ ДОЛГ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 PowerPoint Template ]</dc:title>
  <dc:creator>User</dc:creator>
  <cp:lastModifiedBy>User</cp:lastModifiedBy>
  <cp:revision>232</cp:revision>
  <cp:lastPrinted>2022-04-15T09:18:36Z</cp:lastPrinted>
  <dcterms:created xsi:type="dcterms:W3CDTF">2020-02-21T06:02:27Z</dcterms:created>
  <dcterms:modified xsi:type="dcterms:W3CDTF">2022-05-25T08:44:46Z</dcterms:modified>
</cp:coreProperties>
</file>